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1.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2.xml" ContentType="application/vnd.openxmlformats-officedocument.themeOverr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6"/>
  </p:notesMasterIdLst>
  <p:sldIdLst>
    <p:sldId id="356" r:id="rId2"/>
    <p:sldId id="357" r:id="rId3"/>
    <p:sldId id="358" r:id="rId4"/>
    <p:sldId id="386" r:id="rId5"/>
    <p:sldId id="432" r:id="rId6"/>
    <p:sldId id="429" r:id="rId7"/>
    <p:sldId id="431" r:id="rId8"/>
    <p:sldId id="430" r:id="rId9"/>
    <p:sldId id="434" r:id="rId10"/>
    <p:sldId id="433" r:id="rId11"/>
    <p:sldId id="359" r:id="rId12"/>
    <p:sldId id="401" r:id="rId13"/>
    <p:sldId id="366" r:id="rId14"/>
    <p:sldId id="435" r:id="rId15"/>
    <p:sldId id="370" r:id="rId16"/>
    <p:sldId id="388" r:id="rId17"/>
    <p:sldId id="389" r:id="rId18"/>
    <p:sldId id="391" r:id="rId19"/>
    <p:sldId id="378" r:id="rId20"/>
    <p:sldId id="385" r:id="rId21"/>
    <p:sldId id="392" r:id="rId22"/>
    <p:sldId id="394" r:id="rId23"/>
    <p:sldId id="398" r:id="rId24"/>
    <p:sldId id="436" r:id="rId25"/>
    <p:sldId id="395" r:id="rId26"/>
    <p:sldId id="396" r:id="rId27"/>
    <p:sldId id="399" r:id="rId28"/>
    <p:sldId id="367" r:id="rId29"/>
    <p:sldId id="368" r:id="rId30"/>
    <p:sldId id="400" r:id="rId31"/>
    <p:sldId id="381" r:id="rId32"/>
    <p:sldId id="404" r:id="rId33"/>
    <p:sldId id="379" r:id="rId34"/>
    <p:sldId id="406" r:id="rId35"/>
    <p:sldId id="405" r:id="rId36"/>
    <p:sldId id="407" r:id="rId37"/>
    <p:sldId id="408" r:id="rId38"/>
    <p:sldId id="409" r:id="rId39"/>
    <p:sldId id="410" r:id="rId40"/>
    <p:sldId id="403" r:id="rId41"/>
    <p:sldId id="402" r:id="rId42"/>
    <p:sldId id="383" r:id="rId43"/>
    <p:sldId id="412" r:id="rId44"/>
    <p:sldId id="411" r:id="rId45"/>
    <p:sldId id="413" r:id="rId46"/>
    <p:sldId id="414" r:id="rId47"/>
    <p:sldId id="415" r:id="rId48"/>
    <p:sldId id="416" r:id="rId49"/>
    <p:sldId id="417" r:id="rId50"/>
    <p:sldId id="418" r:id="rId51"/>
    <p:sldId id="419" r:id="rId52"/>
    <p:sldId id="420" r:id="rId53"/>
    <p:sldId id="421" r:id="rId54"/>
    <p:sldId id="422" r:id="rId55"/>
    <p:sldId id="382" r:id="rId56"/>
    <p:sldId id="423" r:id="rId57"/>
    <p:sldId id="424" r:id="rId58"/>
    <p:sldId id="425" r:id="rId59"/>
    <p:sldId id="426" r:id="rId60"/>
    <p:sldId id="374" r:id="rId61"/>
    <p:sldId id="427" r:id="rId62"/>
    <p:sldId id="373" r:id="rId63"/>
    <p:sldId id="437" r:id="rId64"/>
    <p:sldId id="428" r:id="rId65"/>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30FF"/>
    <a:srgbClr val="92AB63"/>
    <a:srgbClr val="80A331"/>
    <a:srgbClr val="1022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42" autoAdjust="0"/>
    <p:restoredTop sz="62176" autoAdjust="0"/>
  </p:normalViewPr>
  <p:slideViewPr>
    <p:cSldViewPr>
      <p:cViewPr varScale="1">
        <p:scale>
          <a:sx n="49" d="100"/>
          <a:sy n="49" d="100"/>
        </p:scale>
        <p:origin x="1158" y="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90"/>
    </p:cViewPr>
  </p:sorterViewPr>
  <p:notesViewPr>
    <p:cSldViewPr>
      <p:cViewPr varScale="1">
        <p:scale>
          <a:sx n="88" d="100"/>
          <a:sy n="88" d="100"/>
        </p:scale>
        <p:origin x="-385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87F02-627E-4587-BEA5-6D7EA3191811}" type="datetimeFigureOut">
              <a:rPr lang="en-US" smtClean="0"/>
              <a:pPr/>
              <a:t>10/5/2017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86C88D7-1047-49FE-961C-CA9AAFD3BD31}" type="slidenum">
              <a:rPr lang="en-US" smtClean="0"/>
              <a:pPr/>
              <a:t>‹#›</a:t>
            </a:fld>
            <a:endParaRPr lang="en-US"/>
          </a:p>
        </p:txBody>
      </p:sp>
    </p:spTree>
    <p:extLst>
      <p:ext uri="{BB962C8B-B14F-4D97-AF65-F5344CB8AC3E}">
        <p14:creationId xmlns:p14="http://schemas.microsoft.com/office/powerpoint/2010/main" val="82306407"/>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986C88D7-1047-49FE-961C-CA9AAFD3BD31}" type="slidenum">
              <a:rPr lang="en-US" smtClean="0"/>
              <a:pPr/>
              <a:t>1</a:t>
            </a:fld>
            <a:endParaRPr lang="en-US"/>
          </a:p>
        </p:txBody>
      </p:sp>
    </p:spTree>
    <p:extLst>
      <p:ext uri="{BB962C8B-B14F-4D97-AF65-F5344CB8AC3E}">
        <p14:creationId xmlns:p14="http://schemas.microsoft.com/office/powerpoint/2010/main" val="2396360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fontScale="85000" lnSpcReduction="20000"/>
          </a:bodyPr>
          <a:lstStyle/>
          <a:p>
            <a:pPr algn="r" rtl="1"/>
            <a:r>
              <a:rPr lang="he-IL" dirty="0"/>
              <a:t>זוהי</a:t>
            </a:r>
            <a:r>
              <a:rPr lang="he-IL" baseline="0" dirty="0"/>
              <a:t> שקופית שמטרתה להתחיל להכניס אותם לעולם של </a:t>
            </a:r>
            <a:r>
              <a:rPr lang="en-US" baseline="0" dirty="0"/>
              <a:t>OOP</a:t>
            </a:r>
            <a:r>
              <a:rPr lang="he-IL" baseline="0" dirty="0"/>
              <a:t>.</a:t>
            </a:r>
          </a:p>
          <a:p>
            <a:pPr algn="r" rtl="1"/>
            <a:r>
              <a:rPr lang="he-IL" baseline="0" dirty="0"/>
              <a:t>עיקר השקופית היא להציג להם שזה דומה לעולם </a:t>
            </a:r>
            <a:r>
              <a:rPr lang="he-IL" baseline="0" dirty="0" err="1"/>
              <a:t>האמיתי</a:t>
            </a:r>
            <a:r>
              <a:rPr lang="he-IL" baseline="0" dirty="0"/>
              <a:t> שהוא מבוסס על עצמים.</a:t>
            </a:r>
          </a:p>
          <a:p>
            <a:pPr algn="r" rtl="1"/>
            <a:r>
              <a:rPr lang="he-IL" baseline="0" dirty="0"/>
              <a:t>עוד לא נכנסים להסבר למה זה טוב ואיך בדיוק זה עובד, אלא בעיקר מסבירים את השם "</a:t>
            </a:r>
            <a:r>
              <a:rPr lang="en-US" baseline="0" dirty="0"/>
              <a:t>OOP</a:t>
            </a:r>
            <a:r>
              <a:rPr lang="he-IL" baseline="0" dirty="0"/>
              <a:t>".</a:t>
            </a:r>
            <a:endParaRPr lang="he-IL" dirty="0"/>
          </a:p>
          <a:p>
            <a:pPr algn="r" rtl="1"/>
            <a:endParaRPr lang="en-US" dirty="0"/>
          </a:p>
          <a:p>
            <a:pPr algn="r" rtl="1"/>
            <a:endParaRPr lang="en-US" dirty="0"/>
          </a:p>
          <a:p>
            <a:pPr algn="r" rtl="1"/>
            <a:r>
              <a:rPr lang="he-IL" dirty="0"/>
              <a:t>הבחור שבתמונה היה אחד הראשונים לחשוב על הקונספט הנ"ל, הוא קיבל את ההשראה מתאים חיים. כל אחד מהם הוא ישות נפרדת שאחראית על משהו, הן מתקשרות ויוצרות מערכת גדולה יותר.</a:t>
            </a:r>
            <a:endParaRPr lang="en-US" dirty="0"/>
          </a:p>
          <a:p>
            <a:pPr algn="r" rtl="1"/>
            <a:endParaRPr lang="en-US" dirty="0"/>
          </a:p>
          <a:p>
            <a:pPr algn="r" rtl="1"/>
            <a:endParaRPr lang="en-US" dirty="0"/>
          </a:p>
          <a:p>
            <a:pPr algn="r" rtl="1"/>
            <a:endParaRPr lang="he-IL" dirty="0"/>
          </a:p>
          <a:p>
            <a:pPr algn="r" rtl="1"/>
            <a:r>
              <a:rPr lang="he-IL" dirty="0"/>
              <a:t>אם</a:t>
            </a:r>
            <a:r>
              <a:rPr lang="he-IL" baseline="0" dirty="0"/>
              <a:t> אתם חובבי פילוסופיה אפשר להציג להם שתי גישות קשורות מהתחום:</a:t>
            </a:r>
          </a:p>
          <a:p>
            <a:pPr marL="228600" indent="-228600" algn="r" rtl="1">
              <a:buAutoNum type="arabicPeriod"/>
            </a:pPr>
            <a:r>
              <a:rPr lang="he-IL" baseline="0" dirty="0"/>
              <a:t>הגישה של אפלטון/סוקרטס – גישת ה"אידאות".</a:t>
            </a:r>
          </a:p>
          <a:p>
            <a:pPr marL="0" indent="0" algn="r" rtl="1">
              <a:buNone/>
            </a:pPr>
            <a:r>
              <a:rPr lang="he-IL" baseline="0" dirty="0"/>
              <a:t>אידאה היא איזשהו רעיון מופשט (למשל אידאה של אדם). האידאה קיימת בעולם האידאות (עולם מופשט)</a:t>
            </a:r>
          </a:p>
          <a:p>
            <a:pPr marL="0" indent="0" algn="r" rtl="1">
              <a:buNone/>
            </a:pPr>
            <a:r>
              <a:rPr lang="he-IL" baseline="0" dirty="0"/>
              <a:t>והקיום שלה אינו תלוי בעולם החומרי ובקיום פיזי של ישות מסוג "אדם".</a:t>
            </a:r>
          </a:p>
          <a:p>
            <a:pPr marL="0" indent="0" algn="r" rtl="1">
              <a:buNone/>
            </a:pPr>
            <a:r>
              <a:rPr lang="he-IL" baseline="0" dirty="0"/>
              <a:t>בין אם לא קיימים אנשים בעולם האידאה מתקיימת וקיים רעיון מופשט שהוא "אדם".</a:t>
            </a:r>
          </a:p>
          <a:p>
            <a:pPr marL="0" indent="0" algn="r" rtl="1">
              <a:buNone/>
            </a:pPr>
            <a:r>
              <a:rPr lang="he-IL" baseline="0" dirty="0"/>
              <a:t>כל ישות פיזית מסוג "אדם" תהיה כפופה להגדרות של האידאה (הרעיון המופשט) "אדם" ולא תחרוג ממנו.</a:t>
            </a:r>
          </a:p>
          <a:p>
            <a:pPr marL="0" indent="0" algn="r" rtl="1">
              <a:buNone/>
            </a:pPr>
            <a:r>
              <a:rPr lang="he-IL" baseline="0" dirty="0"/>
              <a:t>למשל אם אידאת האדם מגדירה שלכל אדם יהיה צבע עיניים, אז לכל אדם פיזי תהיה תכונה של צבע עיניים.</a:t>
            </a:r>
          </a:p>
          <a:p>
            <a:pPr algn="r" rtl="1"/>
            <a:endParaRPr lang="he-IL" baseline="0" dirty="0"/>
          </a:p>
          <a:p>
            <a:pPr algn="r" rtl="1"/>
            <a:r>
              <a:rPr lang="he-IL" baseline="0" dirty="0"/>
              <a:t>2. הגישה של אריסטו – מתוך העולם הפיזי נגזר רעיון מופשט. כלומר, רק בזכות זה שקיימים אנשים בעולם הפיזי,</a:t>
            </a:r>
          </a:p>
          <a:p>
            <a:pPr algn="r" rtl="1"/>
            <a:r>
              <a:rPr lang="he-IL" baseline="0" dirty="0"/>
              <a:t>אז אפשר לייצר רעיון מופשט שנקרא "אדם". ההגדרות של הרעיון המופשט אדם בעצם נגזרות ומתבססות על הישויות הפיזיות.</a:t>
            </a:r>
          </a:p>
          <a:p>
            <a:pPr algn="r" rtl="1"/>
            <a:r>
              <a:rPr lang="he-IL" baseline="0" dirty="0"/>
              <a:t>אם לכל אדם פיזי יש תכונה שהיא צבע עיניים, אז גם לרעיון המופשט "אדם" יש צבע עיניים.</a:t>
            </a:r>
          </a:p>
          <a:p>
            <a:pPr algn="r" rtl="1"/>
            <a:r>
              <a:rPr lang="he-IL" baseline="0" dirty="0"/>
              <a:t>בעצם רעיון של "אדם" הוא </a:t>
            </a:r>
            <a:r>
              <a:rPr lang="he-IL" baseline="0" dirty="0" err="1"/>
              <a:t>ג'נרליזיציה</a:t>
            </a:r>
            <a:r>
              <a:rPr lang="he-IL" baseline="0" dirty="0"/>
              <a:t> ומציאת המכנה המשותף בין כל האנשים הפיזיים.</a:t>
            </a:r>
          </a:p>
          <a:p>
            <a:pPr algn="r" rtl="1"/>
            <a:r>
              <a:rPr lang="he-IL" baseline="0" dirty="0"/>
              <a:t>במידה ולא קיימים אנשים פיזיים, אז לא יכול להתקיים בכלל רעיון מופשט שהוא "אדם".</a:t>
            </a:r>
          </a:p>
          <a:p>
            <a:pPr algn="r" rtl="1"/>
            <a:endParaRPr lang="he-IL" baseline="0" dirty="0"/>
          </a:p>
          <a:p>
            <a:pPr algn="r" rtl="1"/>
            <a:endParaRPr lang="he-IL" baseline="0" dirty="0"/>
          </a:p>
          <a:p>
            <a:pPr algn="r" rtl="1"/>
            <a:r>
              <a:rPr lang="en-US" baseline="0" dirty="0"/>
              <a:t>OOP</a:t>
            </a:r>
            <a:r>
              <a:rPr lang="he-IL" baseline="0" dirty="0"/>
              <a:t> בעצם תואם לגישת ה"אידאות".</a:t>
            </a:r>
          </a:p>
          <a:p>
            <a:pPr algn="r" rtl="1"/>
            <a:r>
              <a:rPr lang="he-IL" baseline="0" dirty="0"/>
              <a:t>ניתן להגדיר רעיון/תבנית כללית (מופשטת) כלשהי. על פיה ניתן ליצור ישויות פיזיות.</a:t>
            </a:r>
          </a:p>
          <a:p>
            <a:pPr algn="r" rtl="1"/>
            <a:r>
              <a:rPr lang="he-IL" baseline="0" dirty="0"/>
              <a:t>בין אם קיימות ישויות פיזיות ובין אם לא, התבנית עצמה קיימת ומוגדרת.</a:t>
            </a:r>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11</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baseline="0" dirty="0"/>
              <a:t>מחלקה היא ישות רעיונות משום שהיא טיפוס נתונים. היא תבנית שאחרי זה ניתן ליצור על פיה</a:t>
            </a:r>
          </a:p>
          <a:p>
            <a:pPr algn="r" rtl="1"/>
            <a:r>
              <a:rPr lang="he-IL" baseline="0" dirty="0"/>
              <a:t>משתנים קונקרטיים (שאנחנו נכנה אותם אובייקטים). כמו ש</a:t>
            </a:r>
            <a:r>
              <a:rPr lang="en-US" baseline="0" dirty="0"/>
              <a:t>-</a:t>
            </a:r>
            <a:r>
              <a:rPr lang="he-IL" baseline="0" dirty="0"/>
              <a:t> </a:t>
            </a:r>
            <a:r>
              <a:rPr lang="en-US" baseline="0" dirty="0"/>
              <a:t>int</a:t>
            </a:r>
            <a:r>
              <a:rPr lang="he-IL" baseline="0" dirty="0"/>
              <a:t> הוא משהו רעיוני – 4 בתים </a:t>
            </a:r>
            <a:r>
              <a:rPr lang="he-IL" baseline="0" dirty="0" err="1"/>
              <a:t>בזכרון</a:t>
            </a:r>
            <a:r>
              <a:rPr lang="he-IL" baseline="0" dirty="0"/>
              <a:t> שמכילים מספר שלם,</a:t>
            </a:r>
          </a:p>
          <a:p>
            <a:pPr algn="r" rtl="1"/>
            <a:r>
              <a:rPr lang="he-IL" baseline="0" dirty="0"/>
              <a:t>ואילו </a:t>
            </a:r>
            <a:r>
              <a:rPr lang="en-US" baseline="0" dirty="0"/>
              <a:t>int x;</a:t>
            </a:r>
            <a:r>
              <a:rPr lang="he-IL" baseline="0" dirty="0"/>
              <a:t>  יוצר </a:t>
            </a:r>
            <a:r>
              <a:rPr lang="en-US" baseline="0" dirty="0"/>
              <a:t>X</a:t>
            </a:r>
            <a:r>
              <a:rPr lang="he-IL" baseline="0" dirty="0"/>
              <a:t> ממשי שעונה על התבנית של </a:t>
            </a:r>
            <a:r>
              <a:rPr lang="en-US" baseline="0" dirty="0"/>
              <a:t>int</a:t>
            </a:r>
            <a:r>
              <a:rPr lang="he-IL" baseline="0" dirty="0"/>
              <a:t>.</a:t>
            </a:r>
          </a:p>
          <a:p>
            <a:pPr algn="r" rtl="1"/>
            <a:endParaRPr lang="he-IL" baseline="0" dirty="0"/>
          </a:p>
          <a:p>
            <a:pPr algn="r" rtl="1"/>
            <a:r>
              <a:rPr lang="he-IL" baseline="0" dirty="0"/>
              <a:t>למשל המחלקה קלף.</a:t>
            </a:r>
          </a:p>
          <a:p>
            <a:pPr algn="r" rtl="1"/>
            <a:r>
              <a:rPr lang="he-IL" baseline="0" dirty="0"/>
              <a:t>אובייקטים מהסוג שלה זהים במצבים האפשריים שלהם. קלף א' יכול להיות עם ערך אדום או שחור במאפיין הצבע שלו.</a:t>
            </a:r>
          </a:p>
          <a:p>
            <a:pPr algn="r" rtl="1"/>
            <a:r>
              <a:rPr lang="he-IL" baseline="0" dirty="0"/>
              <a:t>קלף ב' יכול להיות עם ערך אדום או שחור במאפיין הצבע שלו.</a:t>
            </a:r>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13</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baseline="0" dirty="0"/>
              <a:t>חשוב חשוב חשוב!</a:t>
            </a:r>
          </a:p>
          <a:p>
            <a:pPr algn="r" rtl="1"/>
            <a:r>
              <a:rPr lang="he-IL" baseline="0" dirty="0"/>
              <a:t>להתייחס לעניין האחריות על דבר אחד, מחלקה שעושה שמונים דברים זה דיזיין רע של קוד וזה צריך להיות ברור מהרגע הראשון.</a:t>
            </a:r>
          </a:p>
          <a:p>
            <a:pPr algn="r" rtl="1"/>
            <a:r>
              <a:rPr lang="he-IL" baseline="0" dirty="0"/>
              <a:t>דבר נוסף הוא עניין החוזה, זה אחד הדברים המרכזיים שהם צריכים להבין בשיעור הזה מבחינה רעיונית – ה-</a:t>
            </a:r>
            <a:r>
              <a:rPr lang="en-US" baseline="0" dirty="0"/>
              <a:t>API</a:t>
            </a:r>
            <a:r>
              <a:rPr lang="he-IL" baseline="0" dirty="0"/>
              <a:t> הוא סוג של חוזה בין מי שמשתמש בספריה או </a:t>
            </a:r>
            <a:r>
              <a:rPr lang="en-US" baseline="0" dirty="0"/>
              <a:t>class</a:t>
            </a:r>
            <a:r>
              <a:rPr lang="he-IL" baseline="0" dirty="0"/>
              <a:t> שלך לבינך. גם במה שמציגים כממשק וגם בהטחות שנותנים (למשל פונקציה מסויימת לא נותנת שום אחריות אם פרמטר </a:t>
            </a:r>
            <a:r>
              <a:rPr lang="en-US" baseline="0" dirty="0"/>
              <a:t>X</a:t>
            </a:r>
            <a:r>
              <a:rPr lang="he-IL" baseline="0" dirty="0"/>
              <a:t> הוא </a:t>
            </a:r>
            <a:r>
              <a:rPr lang="en-US" baseline="0" dirty="0" err="1"/>
              <a:t>nullptr</a:t>
            </a:r>
            <a:r>
              <a:rPr lang="he-IL" baseline="0" dirty="0"/>
              <a:t>. מצד שני חוזה אחר יכול לטפל בשגיאה הזו בעצמו. כל אלו לגיטימיים והם חלק מבחירת הסיפריה והממשקים כשכותבים אותם או החלטה בתהליך שבו בוחרים במה להשתמש לדוגמא : הספריה הזו מאד שברירית ואני צריך לבדוק את כל הקלט מראש אבל הפונקציות שיש בה מאד נוחות, ספריה אחרת אולי יותר ידידותית למתכנת חדש אבל עם פחות אופציות. כל אלו בחירות שנעשה ביום יום כמתכנתים, אם כמשתמשים של </a:t>
            </a:r>
            <a:r>
              <a:rPr lang="en-US" baseline="0" dirty="0"/>
              <a:t>API</a:t>
            </a:r>
            <a:r>
              <a:rPr lang="he-IL" baseline="0" dirty="0"/>
              <a:t> ואם כאלו המגדירים אותו.</a:t>
            </a:r>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14</a:t>
            </a:fld>
            <a:endParaRPr lang="he-IL"/>
          </a:p>
        </p:txBody>
      </p:sp>
    </p:spTree>
    <p:extLst>
      <p:ext uri="{BB962C8B-B14F-4D97-AF65-F5344CB8AC3E}">
        <p14:creationId xmlns:p14="http://schemas.microsoft.com/office/powerpoint/2010/main" val="4071011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הנחיות להצגת הדוגמא:</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להדגיש</a:t>
            </a:r>
            <a:r>
              <a:rPr lang="he-IL" sz="1200" baseline="0" dirty="0"/>
              <a:t> שזהו קובץ הצהרה (</a:t>
            </a:r>
            <a:r>
              <a:rPr lang="en-US" sz="1200" baseline="0" dirty="0"/>
              <a:t>H</a:t>
            </a:r>
            <a:r>
              <a:rPr lang="he-IL" sz="1200" baseline="0" dirty="0"/>
              <a:t>)</a:t>
            </a:r>
            <a:endParaRPr lang="he-IL" sz="120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להציג את המילה</a:t>
            </a:r>
            <a:r>
              <a:rPr lang="he-IL" sz="1200" baseline="0" dirty="0"/>
              <a:t> השמורה </a:t>
            </a:r>
            <a:r>
              <a:rPr lang="en-US" sz="1200" baseline="0" dirty="0"/>
              <a:t>“class”</a:t>
            </a:r>
            <a:r>
              <a:rPr lang="he-IL" sz="1200" baseline="0" dirty="0"/>
              <a:t>.</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להראות כיצד נתנו שם למחלקה/טיפוס הנתונים (</a:t>
            </a:r>
            <a:r>
              <a:rPr lang="en-US" sz="1200" baseline="0" dirty="0"/>
              <a:t>Date</a:t>
            </a:r>
            <a:r>
              <a:rPr lang="he-IL" sz="1200" baseline="0" dirty="0"/>
              <a:t>).</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להראות שבתוכו הגדרנו שדות מסוג </a:t>
            </a:r>
            <a:r>
              <a:rPr lang="en-US" sz="1200" baseline="0" dirty="0"/>
              <a:t>int</a:t>
            </a:r>
            <a:r>
              <a:rPr lang="he-IL" sz="1200" baseline="0" dirty="0"/>
              <a:t> והגדרנו שניתן לבצע על טיפוס כזה 2 פעולות.</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להראות שכתבנו את </a:t>
            </a:r>
            <a:r>
              <a:rPr lang="he-IL" sz="1200" dirty="0" err="1"/>
              <a:t>הכל</a:t>
            </a:r>
            <a:r>
              <a:rPr lang="he-IL" sz="1200" dirty="0"/>
              <a:t> בתוך סוגריים מסולסלים ובסופם</a:t>
            </a:r>
            <a:r>
              <a:rPr lang="he-IL" sz="1200" baseline="0" dirty="0"/>
              <a:t> נקודה-פסיק.</a:t>
            </a:r>
            <a:endParaRPr lang="he-IL" sz="120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להראות את המילה השמורה</a:t>
            </a:r>
            <a:r>
              <a:rPr lang="he-IL" sz="1200" baseline="0" dirty="0"/>
              <a:t> </a:t>
            </a:r>
            <a:r>
              <a:rPr lang="en-US" sz="1200" baseline="0" dirty="0"/>
              <a:t>“public”</a:t>
            </a:r>
            <a:r>
              <a:rPr lang="he-IL" sz="1200" baseline="0" dirty="0"/>
              <a:t> , אך כרגע לא </a:t>
            </a:r>
            <a:r>
              <a:rPr lang="he-IL" sz="1200" baseline="0" dirty="0" err="1"/>
              <a:t>להכנס</a:t>
            </a:r>
            <a:r>
              <a:rPr lang="he-IL" sz="1200" baseline="0" dirty="0"/>
              <a:t> למשמעות שלה.</a:t>
            </a:r>
            <a:endParaRPr lang="he-IL" sz="1200" dirty="0"/>
          </a:p>
          <a:p>
            <a:pPr marL="0" marR="0" indent="0" algn="r" defTabSz="914400" rtl="1" eaLnBrk="1" fontAlgn="auto" latinLnBrk="0" hangingPunct="1">
              <a:lnSpc>
                <a:spcPct val="100000"/>
              </a:lnSpc>
              <a:spcBef>
                <a:spcPts val="0"/>
              </a:spcBef>
              <a:spcAft>
                <a:spcPts val="0"/>
              </a:spcAft>
              <a:buClrTx/>
              <a:buSzTx/>
              <a:buFontTx/>
              <a:buNone/>
              <a:tabLst/>
              <a:defRPr/>
            </a:pPr>
            <a:endParaRPr lang="he-IL" sz="1200" dirty="0"/>
          </a:p>
          <a:p>
            <a:pPr algn="r" rtl="1"/>
            <a:r>
              <a:rPr lang="he-IL" dirty="0"/>
              <a:t>להדגיש</a:t>
            </a:r>
            <a:r>
              <a:rPr lang="he-IL" baseline="0" dirty="0"/>
              <a:t> שהקונבנציה של שמות מאפיינים הם שבהתחלה יש </a:t>
            </a:r>
            <a:r>
              <a:rPr lang="en-US" baseline="0" dirty="0" err="1"/>
              <a:t>underScore</a:t>
            </a:r>
            <a:r>
              <a:rPr lang="he-IL" baseline="0" dirty="0"/>
              <a:t> (קו-תחתי). </a:t>
            </a:r>
          </a:p>
          <a:p>
            <a:pPr algn="r" rtl="1"/>
            <a:endParaRPr lang="he-IL" baseline="0" dirty="0"/>
          </a:p>
          <a:p>
            <a:pPr algn="r" rtl="1"/>
            <a:r>
              <a:rPr lang="he-IL" baseline="0" dirty="0"/>
              <a:t>למה לכל משתנה מסוג טיפוס נתונים יהיו 3 מאפיינים ו-2 פעולות?  בדיוק כמו שכל משתנה מסוג טיפוס הנתונים </a:t>
            </a:r>
            <a:r>
              <a:rPr lang="en-US" baseline="0" dirty="0"/>
              <a:t>int</a:t>
            </a:r>
            <a:r>
              <a:rPr lang="he-IL" baseline="0" dirty="0"/>
              <a:t> עונה להגדרה של </a:t>
            </a:r>
            <a:r>
              <a:rPr lang="en-US" baseline="0" dirty="0"/>
              <a:t>int</a:t>
            </a:r>
            <a:r>
              <a:rPr lang="he-IL" baseline="0" dirty="0"/>
              <a:t> (שהוא בעל 4 בתים ושאפשר להכניס רק ערך שלם),</a:t>
            </a:r>
          </a:p>
          <a:p>
            <a:pPr algn="r" rtl="1"/>
            <a:r>
              <a:rPr lang="he-IL" baseline="0" dirty="0"/>
              <a:t>כך גם במקרה שלנו. טיפוס הנתונים </a:t>
            </a:r>
            <a:r>
              <a:rPr lang="en-US" baseline="0" dirty="0"/>
              <a:t>Date</a:t>
            </a:r>
            <a:r>
              <a:rPr lang="he-IL" baseline="0" dirty="0"/>
              <a:t> מגדיר שלכל משתנה מהסוג הזה יהיו 3 מאפיינים ו-2 פעולות</a:t>
            </a:r>
            <a:endParaRPr lang="he-IL" dirty="0"/>
          </a:p>
          <a:p>
            <a:pPr algn="r" rtl="1"/>
            <a:r>
              <a:rPr lang="he-IL" dirty="0"/>
              <a:t> </a:t>
            </a:r>
            <a:endParaRPr lang="he-IL"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15</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הנחיות להצגת הדוגמא:</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להדגיש</a:t>
            </a:r>
            <a:r>
              <a:rPr lang="he-IL" sz="1200" baseline="0" dirty="0"/>
              <a:t> שזהו קובץ המימוש (</a:t>
            </a:r>
            <a:r>
              <a:rPr lang="en-US" sz="1200" baseline="0" dirty="0"/>
              <a:t>CPP</a:t>
            </a:r>
            <a:r>
              <a:rPr lang="he-IL" sz="1200" baseline="0" dirty="0"/>
              <a:t>)</a:t>
            </a:r>
            <a:endParaRPr lang="he-IL" sz="120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להראות</a:t>
            </a:r>
            <a:r>
              <a:rPr lang="he-IL" sz="1200" baseline="0" dirty="0"/>
              <a:t> שלפני שם של פונקציה יש לתת את שם המחלקה </a:t>
            </a:r>
            <a:r>
              <a:rPr lang="he-IL" sz="1200" baseline="0" dirty="0" err="1"/>
              <a:t>ונקודותיים</a:t>
            </a:r>
            <a:endParaRPr lang="he-IL" sz="1200" baseline="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להראות שניתן להשתמש בתוך הפונקציות במאפיינים של המחלקה.</a:t>
            </a:r>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16</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baseline="0" dirty="0"/>
              <a:t>בהקשר שלנו אפשר להגדיר משהו כמופשט במידה והוא אינו תופס </a:t>
            </a:r>
            <a:r>
              <a:rPr lang="he-IL" baseline="0" dirty="0" err="1"/>
              <a:t>זכרון</a:t>
            </a:r>
            <a:r>
              <a:rPr lang="he-IL" baseline="0" dirty="0"/>
              <a:t>. למשהו קונקרטי יש </a:t>
            </a:r>
            <a:r>
              <a:rPr lang="he-IL" baseline="0" dirty="0" err="1"/>
              <a:t>זכרון</a:t>
            </a:r>
            <a:r>
              <a:rPr lang="he-IL" baseline="0" dirty="0"/>
              <a:t> (הוא בעצם משהו פיזי)</a:t>
            </a:r>
          </a:p>
          <a:p>
            <a:pPr algn="r" rtl="1"/>
            <a:r>
              <a:rPr lang="en-US" baseline="0" dirty="0"/>
              <a:t>Int </a:t>
            </a:r>
            <a:r>
              <a:rPr lang="he-IL" baseline="0" dirty="0"/>
              <a:t> לא תופס </a:t>
            </a:r>
            <a:r>
              <a:rPr lang="he-IL" baseline="0" dirty="0" err="1"/>
              <a:t>זכרון</a:t>
            </a:r>
            <a:r>
              <a:rPr lang="he-IL" baseline="0" dirty="0"/>
              <a:t>.</a:t>
            </a:r>
          </a:p>
          <a:p>
            <a:pPr algn="r" rtl="1"/>
            <a:r>
              <a:rPr lang="he-IL" baseline="0" dirty="0"/>
              <a:t>לעומת זאת </a:t>
            </a:r>
            <a:r>
              <a:rPr lang="en-US" baseline="0" dirty="0"/>
              <a:t>int x;</a:t>
            </a:r>
            <a:r>
              <a:rPr lang="he-IL" baseline="0" dirty="0"/>
              <a:t> כבר יוצר משהו קונקרטי (</a:t>
            </a:r>
            <a:r>
              <a:rPr lang="en-US" baseline="0" dirty="0"/>
              <a:t>X</a:t>
            </a:r>
            <a:r>
              <a:rPr lang="he-IL" baseline="0" dirty="0"/>
              <a:t>) שתופס </a:t>
            </a:r>
            <a:r>
              <a:rPr lang="he-IL" baseline="0" dirty="0" err="1"/>
              <a:t>זכרון</a:t>
            </a:r>
            <a:r>
              <a:rPr lang="he-IL" baseline="0" dirty="0"/>
              <a:t>. </a:t>
            </a:r>
          </a:p>
          <a:p>
            <a:pPr algn="r" rtl="1"/>
            <a:r>
              <a:rPr lang="he-IL" baseline="0" dirty="0" err="1"/>
              <a:t>כנל</a:t>
            </a:r>
            <a:r>
              <a:rPr lang="he-IL" baseline="0" dirty="0"/>
              <a:t> לגבי אובייקטים ומחלקות</a:t>
            </a:r>
          </a:p>
          <a:p>
            <a:pPr algn="r" rtl="1"/>
            <a:endParaRPr lang="he-IL"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17</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הנחיות להצגת הדוגמא:</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להדגיש</a:t>
            </a:r>
            <a:r>
              <a:rPr lang="he-IL" sz="1200" baseline="0" dirty="0"/>
              <a:t> שזהו קובץ מיין (</a:t>
            </a:r>
            <a:r>
              <a:rPr lang="en-US" sz="1200" baseline="0" dirty="0"/>
              <a:t>CPP</a:t>
            </a:r>
            <a:r>
              <a:rPr lang="he-IL" sz="1200" baseline="0" dirty="0"/>
              <a:t>)</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להראות כיצד ניתן ליצור אובייקט.</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להראות כיצד ניתן לגשת לשדות/מאפיינים של אובייקט.</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להראות כיצד ניתן להפעיל פעולה על אובייקט. </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1" baseline="0" dirty="0"/>
              <a:t>להדגיש שהפעולה פועלת על האובייקט!!!</a:t>
            </a:r>
            <a:r>
              <a:rPr lang="he-IL" sz="1200" baseline="0" dirty="0"/>
              <a:t> למשל כשאני אומר לכלב "ארצה" אני מפעיל עליו פעולה, ולא אני מבצע אותה אלא הכלב.</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להראות ששינוי במאפיינים של אובייקט מסוים לא משפיעים על מאפיינים של אובייקט אחר</a:t>
            </a:r>
          </a:p>
          <a:p>
            <a:pPr marL="0" marR="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indent="0" algn="r" defTabSz="914400" rtl="1" eaLnBrk="1" fontAlgn="auto" latinLnBrk="0" hangingPunct="1">
              <a:lnSpc>
                <a:spcPct val="100000"/>
              </a:lnSpc>
              <a:spcBef>
                <a:spcPts val="0"/>
              </a:spcBef>
              <a:spcAft>
                <a:spcPts val="0"/>
              </a:spcAft>
              <a:buClrTx/>
              <a:buSzTx/>
              <a:buFontTx/>
              <a:buNone/>
              <a:tabLst/>
              <a:defRPr/>
            </a:pPr>
            <a:r>
              <a:rPr lang="he-IL" dirty="0"/>
              <a:t>כיצד פונקציה יודעת לאילו מאפיינים של איזה אובייקט לגשת?</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נכנס לזה בהמשך, אבל רגע</a:t>
            </a:r>
            <a:r>
              <a:rPr lang="he-IL" sz="1200" baseline="0" dirty="0"/>
              <a:t> לתת להם לחשוב על זה בעצמם (אין צורך לתת להם את התשובה </a:t>
            </a:r>
            <a:r>
              <a:rPr lang="he-IL" sz="1200" baseline="0" dirty="0" err="1"/>
              <a:t>האמיתית</a:t>
            </a:r>
            <a:r>
              <a:rPr lang="he-IL" sz="1200" baseline="0" dirty="0"/>
              <a:t> בינתיים). האם בעצם לכל אובייקט נוצרת פונקציה משלו ב-</a:t>
            </a:r>
            <a:r>
              <a:rPr lang="en-US" sz="1200" baseline="0" dirty="0"/>
              <a:t>CODE SEGMENT</a:t>
            </a:r>
            <a:r>
              <a:rPr lang="he-IL" sz="1200" baseline="0" dirty="0"/>
              <a:t>?</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אם כן, האם זה לא בזבוז? כי הקוד יהיה תמיד זהה וההבדל היחידי הוא הערך של המאפיינים.</a:t>
            </a:r>
            <a:endParaRPr lang="he-IL" sz="120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18</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מוקצה שטח בזכרון כסכום הגדלים של כל השדות של המחלקה - </a:t>
            </a:r>
            <a:r>
              <a:rPr lang="he-IL" sz="1200" baseline="0" dirty="0"/>
              <a:t>לא מדויק בגלל </a:t>
            </a:r>
            <a:r>
              <a:rPr lang="en-US" sz="1200" baseline="0" dirty="0"/>
              <a:t>ALIGNMENT</a:t>
            </a:r>
            <a:r>
              <a:rPr lang="he-IL" sz="1200" baseline="0" dirty="0"/>
              <a:t> וגם בגלל </a:t>
            </a:r>
            <a:r>
              <a:rPr lang="en-US" sz="1200" baseline="0" dirty="0" err="1"/>
              <a:t>paddind</a:t>
            </a:r>
            <a:r>
              <a:rPr lang="he-IL" sz="1200" baseline="0" dirty="0"/>
              <a:t> כל זאת ועוד:</a:t>
            </a:r>
          </a:p>
          <a:p>
            <a:pPr marL="0" marR="0" indent="0" algn="r" defTabSz="914400" rtl="1" eaLnBrk="1" fontAlgn="auto" latinLnBrk="0" hangingPunct="1">
              <a:lnSpc>
                <a:spcPct val="100000"/>
              </a:lnSpc>
              <a:spcBef>
                <a:spcPts val="0"/>
              </a:spcBef>
              <a:spcAft>
                <a:spcPts val="0"/>
              </a:spcAft>
              <a:buClrTx/>
              <a:buSzTx/>
              <a:buFontTx/>
              <a:buNone/>
              <a:tabLst/>
              <a:defRPr/>
            </a:pPr>
            <a:endParaRPr lang="he-IL" sz="1200" baseline="0" dirty="0"/>
          </a:p>
          <a:p>
            <a:pPr marL="0" marR="0" indent="0" algn="r" defTabSz="914400" rtl="1" eaLnBrk="1" fontAlgn="auto" latinLnBrk="0" hangingPunct="1">
              <a:lnSpc>
                <a:spcPct val="100000"/>
              </a:lnSpc>
              <a:spcBef>
                <a:spcPts val="0"/>
              </a:spcBef>
              <a:spcAft>
                <a:spcPts val="0"/>
              </a:spcAft>
              <a:buClrTx/>
              <a:buSzTx/>
              <a:buFontTx/>
              <a:buNone/>
              <a:tabLst/>
              <a:defRPr/>
            </a:pPr>
            <a:r>
              <a:rPr lang="en-US" sz="1200" baseline="0" dirty="0"/>
              <a:t>https://docs.microsoft.com/en-us/cpp/cpp/alignment-cpp-declarations</a:t>
            </a:r>
            <a:endParaRPr lang="he-IL" sz="1200" baseline="0" dirty="0"/>
          </a:p>
          <a:p>
            <a:pPr marL="0" marR="0" indent="0" algn="r" defTabSz="914400" rtl="1" eaLnBrk="1" fontAlgn="auto" latinLnBrk="0" hangingPunct="1">
              <a:lnSpc>
                <a:spcPct val="100000"/>
              </a:lnSpc>
              <a:spcBef>
                <a:spcPts val="0"/>
              </a:spcBef>
              <a:spcAft>
                <a:spcPts val="0"/>
              </a:spcAft>
              <a:buClrTx/>
              <a:buSzTx/>
              <a:buFontTx/>
              <a:buNone/>
              <a:tabLst/>
              <a:defRPr/>
            </a:pPr>
            <a:endParaRPr lang="en-US" sz="1200" baseline="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לענייננו זה לא משנה ואין צורך להיכנס איתם לזה. מי מהם שירצה, יחקור על זה לבד.</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מבחינתנו מספיק לדעת שזה סכום הגדלים של שדות המחלקה.</a:t>
            </a:r>
            <a:endParaRPr lang="en-US" sz="1200" baseline="0" dirty="0"/>
          </a:p>
          <a:p>
            <a:pPr marL="0" marR="0" indent="0" algn="r" defTabSz="914400" rtl="1" eaLnBrk="1" fontAlgn="auto" latinLnBrk="0" hangingPunct="1">
              <a:lnSpc>
                <a:spcPct val="100000"/>
              </a:lnSpc>
              <a:spcBef>
                <a:spcPts val="0"/>
              </a:spcBef>
              <a:spcAft>
                <a:spcPts val="0"/>
              </a:spcAft>
              <a:buClrTx/>
              <a:buSzTx/>
              <a:buFontTx/>
              <a:buNone/>
              <a:tabLst/>
              <a:defRPr/>
            </a:pPr>
            <a:endParaRPr lang="he-IL" sz="1200" baseline="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כל שדה תופס 4 בתים בגלל שהוא מסוג </a:t>
            </a:r>
            <a:r>
              <a:rPr lang="en-US" sz="1200" baseline="0" dirty="0"/>
              <a:t>int</a:t>
            </a:r>
            <a:r>
              <a:rPr lang="he-IL" sz="1200" baseline="0" dirty="0"/>
              <a:t>. </a:t>
            </a:r>
            <a:endParaRPr lang="he-IL" sz="120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19</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פונקציות</a:t>
            </a:r>
            <a:r>
              <a:rPr lang="he-IL" sz="1200" baseline="0" dirty="0"/>
              <a:t> מוקצות כאשר המחלקה עצמה נטענת </a:t>
            </a:r>
            <a:r>
              <a:rPr lang="he-IL" sz="1200" baseline="0" dirty="0" err="1"/>
              <a:t>לזכרון</a:t>
            </a:r>
            <a:r>
              <a:rPr lang="he-IL" sz="1200" baseline="0" dirty="0"/>
              <a:t> ולא עבור יצירת כל אובייקט.</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אין סיבה ליצור עבור כל אובייקט, הרי המימוש של הפונקציה זהה תמיד... השוני היחידי הוא הערך של המאפיינים.</a:t>
            </a:r>
          </a:p>
          <a:p>
            <a:pPr marL="0" marR="0" indent="0" algn="r" defTabSz="914400" rtl="1" eaLnBrk="1" fontAlgn="auto" latinLnBrk="0" hangingPunct="1">
              <a:lnSpc>
                <a:spcPct val="100000"/>
              </a:lnSpc>
              <a:spcBef>
                <a:spcPts val="0"/>
              </a:spcBef>
              <a:spcAft>
                <a:spcPts val="0"/>
              </a:spcAft>
              <a:buClrTx/>
              <a:buSzTx/>
              <a:buFontTx/>
              <a:buNone/>
              <a:tabLst/>
              <a:defRPr/>
            </a:pPr>
            <a:endParaRPr lang="he-IL" sz="1200" baseline="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לתת להם לחשוב על בעיות ורק אז להציג את הפתרון.</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הבעיה היא – איך פונקציה יודעת לגשת לשדות של אותו אובייקט שהפעיל אותה. איך הפונקציה בכלל יודעת איזה אובייקט הפעיל אותה.</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התשובה היא – הפונקציה מקבלת מצביע לאובייקט שנקרא </a:t>
            </a:r>
            <a:endParaRPr lang="en-US" sz="1200" baseline="0" dirty="0"/>
          </a:p>
          <a:p>
            <a:pPr marL="0" marR="0" indent="0" algn="r" defTabSz="914400" rtl="1" eaLnBrk="1" fontAlgn="auto" latinLnBrk="0" hangingPunct="1">
              <a:lnSpc>
                <a:spcPct val="100000"/>
              </a:lnSpc>
              <a:spcBef>
                <a:spcPts val="0"/>
              </a:spcBef>
              <a:spcAft>
                <a:spcPts val="0"/>
              </a:spcAft>
              <a:buClrTx/>
              <a:buSzTx/>
              <a:buFontTx/>
              <a:buNone/>
              <a:tabLst/>
              <a:defRPr/>
            </a:pPr>
            <a:r>
              <a:rPr lang="en-US" sz="1200" baseline="0" dirty="0"/>
              <a:t>this</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שמוסבר עליו בעוד מספר שקפים.</a:t>
            </a:r>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20</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endParaRPr lang="he-IL" sz="1200"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21</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2</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fontScale="62500" lnSpcReduction="20000"/>
          </a:bodyPr>
          <a:lstStyle/>
          <a:p>
            <a:pPr marL="0" marR="0" lvl="1" indent="0" algn="r" defTabSz="914400" rtl="1" eaLnBrk="1" fontAlgn="auto" latinLnBrk="0" hangingPunct="1">
              <a:lnSpc>
                <a:spcPct val="100000"/>
              </a:lnSpc>
              <a:spcBef>
                <a:spcPts val="0"/>
              </a:spcBef>
              <a:spcAft>
                <a:spcPts val="0"/>
              </a:spcAft>
              <a:buClrTx/>
              <a:buSzTx/>
              <a:buFontTx/>
              <a:buNone/>
              <a:tabLst/>
              <a:defRPr/>
            </a:pPr>
            <a:r>
              <a:rPr lang="he-IL" sz="2400" dirty="0"/>
              <a:t>אבסטרקציה:</a:t>
            </a:r>
          </a:p>
          <a:p>
            <a:pPr marL="342900" marR="0" lvl="1" indent="-34290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2400" dirty="0"/>
              <a:t>רכב - כשאני נוהג ברכב, אני מבצע בראש אבסטרקציה לגבי אופן פעולת הרכב ורכיביו (כמו המנוע, ההילוכים </a:t>
            </a:r>
            <a:r>
              <a:rPr lang="he-IL" sz="2400" dirty="0" err="1"/>
              <a:t>וכו</a:t>
            </a:r>
            <a:r>
              <a:rPr lang="he-IL" sz="2400" dirty="0"/>
              <a:t>'..) ומתרכז בממשק שהרכב מציג לי (דוושת גז, דוושת בלם).</a:t>
            </a:r>
          </a:p>
          <a:p>
            <a:pPr marL="0" marR="0" lvl="1" indent="0" algn="r" defTabSz="914400" rtl="1" eaLnBrk="1" fontAlgn="auto" latinLnBrk="0" hangingPunct="1">
              <a:lnSpc>
                <a:spcPct val="100000"/>
              </a:lnSpc>
              <a:spcBef>
                <a:spcPts val="0"/>
              </a:spcBef>
              <a:spcAft>
                <a:spcPts val="0"/>
              </a:spcAft>
              <a:buClrTx/>
              <a:buSzTx/>
              <a:buFontTx/>
              <a:buNone/>
              <a:tabLst/>
              <a:defRPr/>
            </a:pPr>
            <a:r>
              <a:rPr lang="he-IL" sz="2400" dirty="0"/>
              <a:t>אני</a:t>
            </a:r>
            <a:r>
              <a:rPr lang="he-IL" sz="2400" baseline="0" dirty="0"/>
              <a:t> לא צריך להכיר איך כל מערכת ברכב עובדת. עליי רק לדעת להשתמש בה, על ידי הממשק שהיא מספקת. </a:t>
            </a:r>
          </a:p>
          <a:p>
            <a:pPr marL="342900" marR="0" lvl="1" indent="-34290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2400" dirty="0"/>
              <a:t>מחשב – בשימוש במחשב אני לא יודע איך כל דבר עובד. יש לי כפתור הדלקה ואז</a:t>
            </a:r>
            <a:r>
              <a:rPr lang="he-IL" sz="2400" baseline="0" dirty="0"/>
              <a:t> משהו קורה. יש לי מקלדת, מסך </a:t>
            </a:r>
            <a:r>
              <a:rPr lang="he-IL" sz="2400" baseline="0" dirty="0" err="1"/>
              <a:t>וכו</a:t>
            </a:r>
            <a:r>
              <a:rPr lang="he-IL" sz="2400" baseline="0" dirty="0"/>
              <a:t>'. אני לא בהכרח יודע איך זה עובד מאחורה.</a:t>
            </a:r>
          </a:p>
          <a:p>
            <a:pPr marL="0" marR="0" lvl="1"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endParaRPr lang="he-IL" sz="2400" baseline="0" dirty="0"/>
          </a:p>
          <a:p>
            <a:pPr marL="0" marR="0" lvl="1"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sz="2400" baseline="0" dirty="0"/>
              <a:t>הפשטה – פישטו למשתמש את התהליך. ממשהו מאוד מורכב (איך המנוע עובד) למשהו מאוד פשוט – ללחוץ על דוושת הגז.</a:t>
            </a:r>
            <a:endParaRPr lang="he-IL" sz="2400" dirty="0"/>
          </a:p>
          <a:p>
            <a:pPr algn="r" rtl="1"/>
            <a:endParaRPr lang="he-IL" dirty="0"/>
          </a:p>
          <a:p>
            <a:pPr algn="r" rtl="1"/>
            <a:endParaRPr lang="he-IL" dirty="0"/>
          </a:p>
          <a:p>
            <a:pPr algn="r" rtl="1"/>
            <a:r>
              <a:rPr lang="he-IL" dirty="0"/>
              <a:t>מודולריות</a:t>
            </a:r>
            <a:r>
              <a:rPr lang="he-IL" baseline="0" dirty="0"/>
              <a:t>:</a:t>
            </a:r>
          </a:p>
          <a:p>
            <a:pPr marL="171450" indent="-171450" algn="r" rtl="1">
              <a:buFont typeface="Arial" panose="020B0604020202020204" pitchFamily="34" charset="0"/>
              <a:buChar char="•"/>
            </a:pPr>
            <a:r>
              <a:rPr lang="he-IL" baseline="0" dirty="0"/>
              <a:t>חלוקה של מערכת התכנה הגדולה לתתי-מערכת (ואותן לתתי מערכות נוספות)</a:t>
            </a:r>
          </a:p>
          <a:p>
            <a:pPr marL="171450" indent="-171450" algn="r" rtl="1">
              <a:buFont typeface="Arial" panose="020B0604020202020204" pitchFamily="34" charset="0"/>
              <a:buChar char="•"/>
            </a:pPr>
            <a:r>
              <a:rPr lang="he-IL" baseline="0" dirty="0"/>
              <a:t>תחזוקה קלה יותר + תיקון באגים – אם למשל אני שם לב שהרכב שלי לא מאט, כנראה שהבעיה היא במערכת הבלימה ולא במערכת החשמל או מערכת ההנעה.</a:t>
            </a:r>
          </a:p>
          <a:p>
            <a:pPr marL="0" indent="0" algn="r" rtl="1">
              <a:buFont typeface="Arial" panose="020B0604020202020204" pitchFamily="34" charset="0"/>
              <a:buNone/>
            </a:pPr>
            <a:r>
              <a:rPr lang="he-IL" baseline="0" dirty="0"/>
              <a:t>התיקון יתבצע רק במערכת הבלימה.</a:t>
            </a:r>
          </a:p>
          <a:p>
            <a:pPr marL="0" indent="0" algn="r" rtl="1">
              <a:buFont typeface="Arial" panose="020B0604020202020204" pitchFamily="34" charset="0"/>
              <a:buNone/>
            </a:pPr>
            <a:r>
              <a:rPr lang="he-IL" baseline="0" dirty="0"/>
              <a:t>כל שאר הרכיבים משתמשים בממשק של מערכת הבלימה, ולא יודעים בכלל כיצד ממומשת מערכת הבלימה.</a:t>
            </a:r>
          </a:p>
          <a:p>
            <a:pPr marL="171450" indent="-171450" algn="r" rtl="1">
              <a:buFont typeface="Arial" panose="020B0604020202020204" pitchFamily="34" charset="0"/>
              <a:buChar char="•"/>
            </a:pPr>
            <a:r>
              <a:rPr lang="he-IL" baseline="0" dirty="0"/>
              <a:t>החלפת מודולים – במידה ומחר יפתחו מנוע חדיש יותר מהמנוע שיש לי כרגע ברכב, כל מה שאני צריך לעשות זה להחליף מנוע ולא את כל הרכב. </a:t>
            </a:r>
          </a:p>
          <a:p>
            <a:pPr marL="0" indent="0" algn="r" rtl="1">
              <a:buFont typeface="Arial" panose="020B0604020202020204" pitchFamily="34" charset="0"/>
              <a:buNone/>
            </a:pPr>
            <a:r>
              <a:rPr lang="he-IL" baseline="0" dirty="0"/>
              <a:t>הדרישה היחידה היא שהממשק של שני המנועים יהיה זהה – כלומר סוגי החיבורים שלהם לרכיבים אחרים יהיו זהים. </a:t>
            </a:r>
          </a:p>
          <a:p>
            <a:pPr marL="0" indent="0" algn="r" rtl="1">
              <a:buFont typeface="Arial" panose="020B0604020202020204" pitchFamily="34" charset="0"/>
              <a:buNone/>
            </a:pPr>
            <a:r>
              <a:rPr lang="he-IL" baseline="0" dirty="0"/>
              <a:t>לי כמשתמש זה בכלל לא ישנה, כי אני משתמש במנוע דרך הממשק של דוושת הגז. </a:t>
            </a:r>
          </a:p>
          <a:p>
            <a:pPr algn="r" rtl="1"/>
            <a:endParaRPr lang="he-IL" baseline="0" dirty="0"/>
          </a:p>
          <a:p>
            <a:pPr algn="r" rtl="1"/>
            <a:r>
              <a:rPr lang="en-US" baseline="0" dirty="0"/>
              <a:t>Reuse</a:t>
            </a:r>
            <a:r>
              <a:rPr lang="he-IL" baseline="0" dirty="0"/>
              <a:t>:</a:t>
            </a:r>
          </a:p>
          <a:p>
            <a:pPr marL="171450" indent="-171450" algn="r" rtl="1">
              <a:buFont typeface="Arial" panose="020B0604020202020204" pitchFamily="34" charset="0"/>
              <a:buChar char="•"/>
            </a:pPr>
            <a:r>
              <a:rPr lang="he-IL" baseline="0" dirty="0"/>
              <a:t>אם כבר פיתחתי מחלקה שרלוונטית לתוכנות נוספות, אני יכול לחסוך ולהשתמש במה שכבר קיים. למשל מחלקה מסוג </a:t>
            </a:r>
            <a:r>
              <a:rPr lang="en-US" baseline="0" dirty="0"/>
              <a:t>Date</a:t>
            </a:r>
            <a:r>
              <a:rPr lang="he-IL" baseline="0" dirty="0"/>
              <a:t>.</a:t>
            </a:r>
          </a:p>
          <a:p>
            <a:pPr marL="171450" indent="-171450" algn="r" rtl="1">
              <a:buFont typeface="Arial" panose="020B0604020202020204" pitchFamily="34" charset="0"/>
              <a:buChar char="•"/>
            </a:pPr>
            <a:endParaRPr lang="he-IL" baseline="0" dirty="0"/>
          </a:p>
          <a:p>
            <a:pPr marL="171450" indent="-171450" algn="r" rtl="1">
              <a:buFont typeface="Arial" panose="020B0604020202020204" pitchFamily="34" charset="0"/>
              <a:buChar char="•"/>
            </a:pPr>
            <a:endParaRPr lang="he-IL" baseline="0" dirty="0"/>
          </a:p>
          <a:p>
            <a:pPr marL="0" indent="0" algn="r" rtl="1">
              <a:buFont typeface="Arial" panose="020B0604020202020204" pitchFamily="34" charset="0"/>
              <a:buNone/>
            </a:pPr>
            <a:r>
              <a:rPr lang="he-IL" baseline="0" dirty="0"/>
              <a:t>בתמונה – "על לבן 2" (</a:t>
            </a:r>
            <a:r>
              <a:rPr lang="en-US" baseline="0" dirty="0"/>
              <a:t>On white 2</a:t>
            </a:r>
            <a:r>
              <a:rPr lang="he-IL" baseline="0" dirty="0"/>
              <a:t>).  ציור מזרם ה"אמנות המופשטת" שצייר האמן המפורסם </a:t>
            </a:r>
            <a:r>
              <a:rPr lang="he-IL" baseline="0" dirty="0" err="1"/>
              <a:t>וסילי</a:t>
            </a:r>
            <a:r>
              <a:rPr lang="he-IL" baseline="0" dirty="0"/>
              <a:t> </a:t>
            </a:r>
            <a:r>
              <a:rPr lang="he-IL" baseline="0" dirty="0" err="1"/>
              <a:t>קנדינסקי</a:t>
            </a:r>
            <a:r>
              <a:rPr lang="he-IL" baseline="0" dirty="0"/>
              <a:t>.</a:t>
            </a:r>
            <a:endParaRPr lang="en-US"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22</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24</a:t>
            </a:fld>
            <a:endParaRPr lang="he-IL"/>
          </a:p>
        </p:txBody>
      </p:sp>
    </p:spTree>
    <p:extLst>
      <p:ext uri="{BB962C8B-B14F-4D97-AF65-F5344CB8AC3E}">
        <p14:creationId xmlns:p14="http://schemas.microsoft.com/office/powerpoint/2010/main" val="1558042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25</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26</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27</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28</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29</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קופסא שחורה – מכשיר מתחום</a:t>
            </a:r>
            <a:r>
              <a:rPr lang="he-IL" baseline="0" dirty="0"/>
              <a:t> התעופה (בזמננו כבר מתחום התחבורה בכלליות, אבל לעניינו נדבר על תעופה) שתפקידו להקליט את מהלך הטיסה – שיחות של הטייס, נתונים על הטיסה </a:t>
            </a:r>
            <a:r>
              <a:rPr lang="he-IL" baseline="0" dirty="0" err="1"/>
              <a:t>וכו</a:t>
            </a:r>
            <a:r>
              <a:rPr lang="he-IL" baseline="0" dirty="0"/>
              <a:t>'.</a:t>
            </a:r>
          </a:p>
          <a:p>
            <a:pPr algn="r"/>
            <a:r>
              <a:rPr lang="he-IL" baseline="0" dirty="0"/>
              <a:t>במקרה של התרסקות/תקלה ניתן לחקור ולנתח את המידע שקיים בקופסא השחורה ולהבין מה הסיבה לאירוע.</a:t>
            </a:r>
          </a:p>
          <a:p>
            <a:pPr algn="r"/>
            <a:r>
              <a:rPr lang="he-IL" baseline="0" dirty="0"/>
              <a:t>אבל הקופסא בכלל בצבע כתום...</a:t>
            </a:r>
          </a:p>
          <a:p>
            <a:pPr algn="r"/>
            <a:r>
              <a:rPr lang="he-IL" baseline="0" dirty="0"/>
              <a:t>אז מאיפה הגיע המונח "קופסא שחורה"?</a:t>
            </a:r>
          </a:p>
          <a:p>
            <a:pPr algn="r"/>
            <a:r>
              <a:rPr lang="he-IL" sz="1200" b="0" i="0" kern="1200" dirty="0">
                <a:solidFill>
                  <a:schemeClr val="tx1"/>
                </a:solidFill>
                <a:effectLst/>
                <a:latin typeface="+mn-lt"/>
                <a:ea typeface="+mn-ea"/>
                <a:cs typeface="+mn-cs"/>
              </a:rPr>
              <a:t>מסתבר שבימי מלחמת העולם </a:t>
            </a:r>
            <a:r>
              <a:rPr lang="he-IL" sz="1200" b="0" i="0" kern="1200" dirty="0" err="1">
                <a:solidFill>
                  <a:schemeClr val="tx1"/>
                </a:solidFill>
                <a:effectLst/>
                <a:latin typeface="+mn-lt"/>
                <a:ea typeface="+mn-ea"/>
                <a:cs typeface="+mn-cs"/>
              </a:rPr>
              <a:t>השניה</a:t>
            </a:r>
            <a:r>
              <a:rPr lang="he-IL" sz="1200" b="0" i="0" kern="1200" dirty="0">
                <a:solidFill>
                  <a:schemeClr val="tx1"/>
                </a:solidFill>
                <a:effectLst/>
                <a:latin typeface="+mn-lt"/>
                <a:ea typeface="+mn-ea"/>
                <a:cs typeface="+mn-cs"/>
              </a:rPr>
              <a:t> היו במטוסי ההפצצה כוונות </a:t>
            </a:r>
            <a:r>
              <a:rPr lang="he-IL" sz="1200" b="0" i="0" kern="1200" dirty="0" err="1">
                <a:solidFill>
                  <a:schemeClr val="tx1"/>
                </a:solidFill>
                <a:effectLst/>
                <a:latin typeface="+mn-lt"/>
                <a:ea typeface="+mn-ea"/>
                <a:cs typeface="+mn-cs"/>
              </a:rPr>
              <a:t>ראדאר</a:t>
            </a:r>
            <a:r>
              <a:rPr lang="he-IL" sz="1200" b="0" i="0" kern="1200" dirty="0">
                <a:solidFill>
                  <a:schemeClr val="tx1"/>
                </a:solidFill>
                <a:effectLst/>
                <a:latin typeface="+mn-lt"/>
                <a:ea typeface="+mn-ea"/>
                <a:cs typeface="+mn-cs"/>
              </a:rPr>
              <a:t> </a:t>
            </a:r>
            <a:r>
              <a:rPr lang="he-IL" sz="1200" b="0" i="0" kern="1200" dirty="0" err="1">
                <a:solidFill>
                  <a:schemeClr val="tx1"/>
                </a:solidFill>
                <a:effectLst/>
                <a:latin typeface="+mn-lt"/>
                <a:ea typeface="+mn-ea"/>
                <a:cs typeface="+mn-cs"/>
              </a:rPr>
              <a:t>שאיפשרו</a:t>
            </a:r>
            <a:r>
              <a:rPr lang="he-IL" sz="1200" b="0" i="0" kern="1200" dirty="0">
                <a:solidFill>
                  <a:schemeClr val="tx1"/>
                </a:solidFill>
                <a:effectLst/>
                <a:latin typeface="+mn-lt"/>
                <a:ea typeface="+mn-ea"/>
                <a:cs typeface="+mn-cs"/>
              </a:rPr>
              <a:t> למפציץ לפגוע במטרה גם כשהיא מכוסה בעננים, למשל. כוונת </a:t>
            </a:r>
            <a:r>
              <a:rPr lang="he-IL" sz="1200" b="0" i="0" kern="1200" dirty="0" err="1">
                <a:solidFill>
                  <a:schemeClr val="tx1"/>
                </a:solidFill>
                <a:effectLst/>
                <a:latin typeface="+mn-lt"/>
                <a:ea typeface="+mn-ea"/>
                <a:cs typeface="+mn-cs"/>
              </a:rPr>
              <a:t>הראדאר</a:t>
            </a:r>
            <a:r>
              <a:rPr lang="he-IL" sz="1200" b="0" i="0" kern="1200" dirty="0">
                <a:solidFill>
                  <a:schemeClr val="tx1"/>
                </a:solidFill>
                <a:effectLst/>
                <a:latin typeface="+mn-lt"/>
                <a:ea typeface="+mn-ea"/>
                <a:cs typeface="+mn-cs"/>
              </a:rPr>
              <a:t> הזו הייתה קופסא בצבע שחור- והיו עוד כמה מכשירים מתוחכמים שכאלה שהיו צבועים בשחור. מכיוון שאף אחד מאנשי הצוות לא ידע להסביר איך עובדים המכשירים המתוחכמים, השם 'קופסא שחורה' קיבל את המשמעות של 'משהו שלא יודעים מה יש בתוכו', אלא רק מה שנכנס אליו ויוצא ממנו.</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31</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33</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34</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3</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להסביר על המחלקה</a:t>
            </a:r>
            <a:r>
              <a:rPr lang="he-IL" baseline="0" dirty="0"/>
              <a:t> </a:t>
            </a:r>
            <a:r>
              <a:rPr lang="en-US" baseline="0" dirty="0"/>
              <a:t>Menu</a:t>
            </a:r>
            <a:r>
              <a:rPr lang="he-IL" baseline="0" dirty="0"/>
              <a:t> ולהראות מה </a:t>
            </a:r>
            <a:r>
              <a:rPr lang="en-US" baseline="0" dirty="0"/>
              <a:t>public </a:t>
            </a:r>
            <a:r>
              <a:rPr lang="he-IL" baseline="0" dirty="0"/>
              <a:t> ומה </a:t>
            </a:r>
            <a:r>
              <a:rPr lang="en-US" baseline="0" dirty="0"/>
              <a:t>private</a:t>
            </a:r>
            <a:r>
              <a:rPr lang="he-IL" baseline="0" dirty="0"/>
              <a:t>. קצת איך כותבים את זה. מה לדעתם המשמעות של זה </a:t>
            </a:r>
            <a:r>
              <a:rPr lang="he-IL" baseline="0" dirty="0" err="1"/>
              <a:t>וכו</a:t>
            </a:r>
            <a:r>
              <a:rPr lang="he-IL" baseline="0" dirty="0"/>
              <a:t>'.</a:t>
            </a:r>
          </a:p>
          <a:p>
            <a:pPr algn="r" rtl="1"/>
            <a:endParaRPr lang="he-IL" baseline="0" dirty="0"/>
          </a:p>
          <a:p>
            <a:pPr algn="r" rtl="1"/>
            <a:r>
              <a:rPr lang="he-IL" baseline="0" dirty="0"/>
              <a:t>ב </a:t>
            </a:r>
            <a:r>
              <a:rPr lang="en-US" baseline="0" dirty="0"/>
              <a:t>main</a:t>
            </a:r>
            <a:r>
              <a:rPr lang="he-IL" baseline="0" dirty="0"/>
              <a:t> להראות שאפילו ה-</a:t>
            </a:r>
            <a:r>
              <a:rPr lang="en-US" baseline="0" dirty="0" err="1"/>
              <a:t>intellisense</a:t>
            </a:r>
            <a:r>
              <a:rPr lang="he-IL" baseline="0" dirty="0"/>
              <a:t> של </a:t>
            </a:r>
            <a:r>
              <a:rPr lang="en-US" baseline="0" dirty="0" err="1"/>
              <a:t>VisualStudio</a:t>
            </a:r>
            <a:r>
              <a:rPr lang="he-IL" baseline="0" dirty="0"/>
              <a:t> מציג רק את ה-</a:t>
            </a:r>
            <a:r>
              <a:rPr lang="en-US" baseline="0" dirty="0"/>
              <a:t>Class Members</a:t>
            </a:r>
            <a:r>
              <a:rPr lang="he-IL" baseline="0" dirty="0"/>
              <a:t> הציבוריים.</a:t>
            </a:r>
          </a:p>
          <a:p>
            <a:pPr algn="r" rtl="1"/>
            <a:endParaRPr lang="he-IL" baseline="0" dirty="0"/>
          </a:p>
          <a:p>
            <a:pPr algn="r" rtl="1"/>
            <a:endParaRPr lang="he-IL" baseline="0" dirty="0"/>
          </a:p>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35</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להראות שיש שימוש רק בפונקציות ציבוריות. </a:t>
            </a:r>
          </a:p>
          <a:p>
            <a:pPr algn="r" rtl="1"/>
            <a:r>
              <a:rPr lang="he-IL" baseline="0" dirty="0" err="1"/>
              <a:t>הכל</a:t>
            </a:r>
            <a:r>
              <a:rPr lang="he-IL" baseline="0" dirty="0"/>
              <a:t> תקין..</a:t>
            </a:r>
          </a:p>
          <a:p>
            <a:pPr algn="r" rtl="1"/>
            <a:endParaRPr lang="he-IL" baseline="0" dirty="0"/>
          </a:p>
          <a:p>
            <a:pPr algn="r" rtl="1"/>
            <a:endParaRPr lang="he-IL" baseline="0" dirty="0"/>
          </a:p>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36</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כשמנסים</a:t>
            </a:r>
            <a:r>
              <a:rPr lang="he-IL" baseline="0" dirty="0"/>
              <a:t> לגשת למאפיין/פעולה ציבורית נקבל שגיאת קומפילציה.</a:t>
            </a:r>
          </a:p>
          <a:p>
            <a:pPr algn="r" rtl="1"/>
            <a:r>
              <a:rPr lang="he-IL" baseline="0" dirty="0"/>
              <a:t>להדגיש שזה לא משנה אם זה מאפיין או פעולה. כל עוד זה פרטי לא ניתן לגשת, כל עוד זה ציבורי אפשרי לגשת.</a:t>
            </a:r>
          </a:p>
          <a:p>
            <a:pPr algn="r" rtl="1"/>
            <a:endParaRPr lang="he-IL" baseline="0" dirty="0"/>
          </a:p>
          <a:p>
            <a:pPr algn="r" rtl="1"/>
            <a:endParaRPr lang="he-IL" baseline="0" dirty="0"/>
          </a:p>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37</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להראות</a:t>
            </a:r>
            <a:r>
              <a:rPr lang="he-IL" baseline="0" dirty="0"/>
              <a:t> שכשאנחנו בפונקציה של המחלקה ניתן לגשת לכל הפונקציות המוגדרות בה.</a:t>
            </a:r>
          </a:p>
          <a:p>
            <a:pPr algn="r" rtl="1"/>
            <a:r>
              <a:rPr lang="he-IL" baseline="0" dirty="0"/>
              <a:t>במקרה הזה כשאנחנו פותחים את ה-</a:t>
            </a:r>
            <a:r>
              <a:rPr lang="en-US" baseline="0" dirty="0" err="1"/>
              <a:t>intellisense</a:t>
            </a:r>
            <a:r>
              <a:rPr lang="he-IL" baseline="0" dirty="0"/>
              <a:t> ה-</a:t>
            </a:r>
            <a:r>
              <a:rPr lang="en-US" baseline="0" dirty="0"/>
              <a:t>VS</a:t>
            </a:r>
            <a:r>
              <a:rPr lang="he-IL" baseline="0" dirty="0"/>
              <a:t> מציג את כל הפונקציות (ואם היו אז גם מאפיינים) של המחלקה.</a:t>
            </a:r>
          </a:p>
          <a:p>
            <a:pPr algn="r" rtl="1"/>
            <a:r>
              <a:rPr lang="he-IL" baseline="0" dirty="0"/>
              <a:t>ליד מי ש-</a:t>
            </a:r>
            <a:r>
              <a:rPr lang="en-US" baseline="0" dirty="0"/>
              <a:t>private</a:t>
            </a:r>
            <a:r>
              <a:rPr lang="he-IL" baseline="0" dirty="0"/>
              <a:t> יש סימן קטן של מנעול.</a:t>
            </a:r>
          </a:p>
          <a:p>
            <a:pPr algn="r" rtl="1"/>
            <a:r>
              <a:rPr lang="he-IL" baseline="0" dirty="0"/>
              <a:t>ניתן לגשת לכל הפעולות/המאפיינים.</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38</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דוגמא</a:t>
            </a:r>
            <a:r>
              <a:rPr lang="he-IL" baseline="0" dirty="0"/>
              <a:t> לשימוש תקין בפונקציות פרטיות</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39</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כלומר</a:t>
            </a:r>
            <a:r>
              <a:rPr lang="he-IL" baseline="0" dirty="0"/>
              <a:t> הפונקציה של "התחל לנקות" היא </a:t>
            </a:r>
            <a:r>
              <a:rPr lang="en-US" baseline="0" dirty="0"/>
              <a:t>public</a:t>
            </a:r>
            <a:endParaRPr lang="he-IL" baseline="0" dirty="0"/>
          </a:p>
          <a:p>
            <a:pPr algn="r" rtl="1"/>
            <a:r>
              <a:rPr lang="he-IL" baseline="0" dirty="0"/>
              <a:t>והפונקציה "חשב מסלול" היא </a:t>
            </a:r>
            <a:r>
              <a:rPr lang="en-US" baseline="0" dirty="0"/>
              <a:t>private</a:t>
            </a:r>
          </a:p>
          <a:p>
            <a:pPr algn="r" rtl="1"/>
            <a:r>
              <a:rPr lang="he-IL" baseline="0" dirty="0"/>
              <a:t>שוב זו רק דוגמא לממשק אפשרי, היה אפשר להגדיר גם את פונקציית חישוב המסלול כפומבית כדי לאפשר למשתמש להסתכל עליה ולאשר אותו. זה </a:t>
            </a:r>
            <a:r>
              <a:rPr lang="he-IL" baseline="0" dirty="0" err="1"/>
              <a:t>הכל</a:t>
            </a:r>
            <a:r>
              <a:rPr lang="he-IL" baseline="0" dirty="0"/>
              <a:t> תלוי </a:t>
            </a:r>
            <a:r>
              <a:rPr lang="he-IL" b="1" baseline="0" dirty="0"/>
              <a:t>בחוזה</a:t>
            </a:r>
            <a:r>
              <a:rPr lang="he-IL" baseline="0" dirty="0"/>
              <a:t> שלנו אם מי/מה שמשתמש בזה.</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40</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lnSpcReduction="10000"/>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b="1" dirty="0"/>
              <a:t>נוחות</a:t>
            </a:r>
            <a:r>
              <a:rPr lang="he-IL" baseline="0" dirty="0"/>
              <a:t> -</a:t>
            </a:r>
            <a:r>
              <a:rPr lang="he-IL" sz="1200" dirty="0"/>
              <a:t>אם אני משתמש במחלקה כלשהי, מה זה משנה לי איך מימשו את זה בפועל. העיקר זה הממשק ושזה עובד (כמובן שגם ביצועים ועוד דברים חשובים, אבל בשביל זה אני לא צריך לדעת את המימוש).</a:t>
            </a:r>
            <a:endParaRPr lang="en-US" sz="1200" dirty="0"/>
          </a:p>
          <a:p>
            <a:pPr algn="r"/>
            <a:endParaRPr lang="he-IL" dirty="0"/>
          </a:p>
          <a:p>
            <a:pPr marL="0" marR="0" indent="0" algn="r" defTabSz="914400" rtl="0" eaLnBrk="1" fontAlgn="auto" latinLnBrk="0" hangingPunct="1">
              <a:lnSpc>
                <a:spcPct val="100000"/>
              </a:lnSpc>
              <a:spcBef>
                <a:spcPts val="0"/>
              </a:spcBef>
              <a:spcAft>
                <a:spcPts val="0"/>
              </a:spcAft>
              <a:buClrTx/>
              <a:buSzTx/>
              <a:buFontTx/>
              <a:buNone/>
              <a:tabLst/>
              <a:defRPr/>
            </a:pPr>
            <a:r>
              <a:rPr lang="he-IL" b="1" dirty="0"/>
              <a:t>מודולריות</a:t>
            </a:r>
            <a:r>
              <a:rPr lang="he-IL" baseline="0" dirty="0"/>
              <a:t> - </a:t>
            </a:r>
            <a:r>
              <a:rPr lang="he-IL" sz="1200" dirty="0"/>
              <a:t>אם אני כמשתמש רוצה להשתמש במחלקה בעלת אותו ממשק אבל עם ביצועים טובים יותר, אני לא צריך לשנות כמעט כלום. מלבד סוג האובייקט.</a:t>
            </a:r>
            <a:endParaRPr lang="en-US" sz="1200" dirty="0"/>
          </a:p>
          <a:p>
            <a:pPr marL="0" marR="0" lvl="1" indent="0" algn="r" defTabSz="914400" rtl="0" eaLnBrk="1" fontAlgn="auto" latinLnBrk="0" hangingPunct="1">
              <a:lnSpc>
                <a:spcPct val="100000"/>
              </a:lnSpc>
              <a:spcBef>
                <a:spcPts val="0"/>
              </a:spcBef>
              <a:spcAft>
                <a:spcPts val="0"/>
              </a:spcAft>
              <a:buClrTx/>
              <a:buSzTx/>
              <a:buFontTx/>
              <a:buNone/>
              <a:tabLst/>
              <a:defRPr/>
            </a:pPr>
            <a:r>
              <a:rPr lang="he-IL" sz="3000" dirty="0"/>
              <a:t>גם אם מי שפיתח את המחלקה רוצה לשפר אותה, יכול לעשות זאת בלי בעיה, כל עוד הוא לא משנה את הממשק.</a:t>
            </a:r>
          </a:p>
          <a:p>
            <a:pPr algn="r"/>
            <a:endParaRPr lang="he-IL" sz="120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200" b="1" dirty="0"/>
              <a:t>הרשאות</a:t>
            </a:r>
            <a:r>
              <a:rPr lang="he-IL" sz="1200" dirty="0"/>
              <a:t>. לא כל המידע צריך להיות נגיש למשתמשים.</a:t>
            </a:r>
          </a:p>
          <a:p>
            <a:pPr marL="0" marR="0" indent="0" algn="r" defTabSz="914400" rtl="1" eaLnBrk="1" fontAlgn="auto" latinLnBrk="0" hangingPunct="1">
              <a:lnSpc>
                <a:spcPct val="100000"/>
              </a:lnSpc>
              <a:spcBef>
                <a:spcPts val="0"/>
              </a:spcBef>
              <a:spcAft>
                <a:spcPts val="0"/>
              </a:spcAft>
              <a:buClrTx/>
              <a:buSzTx/>
              <a:buFontTx/>
              <a:buNone/>
              <a:tabLst/>
              <a:defRPr/>
            </a:pPr>
            <a:endParaRPr lang="he-IL" sz="1200" dirty="0"/>
          </a:p>
          <a:p>
            <a:pPr algn="r"/>
            <a:endParaRPr lang="he-IL" dirty="0"/>
          </a:p>
          <a:p>
            <a:pPr algn="r"/>
            <a:r>
              <a:rPr lang="he-IL" sz="1200" b="1" dirty="0"/>
              <a:t>יכול לעזור למנוע באגים מטופשים</a:t>
            </a:r>
            <a:r>
              <a:rPr lang="he-IL" sz="1200" dirty="0"/>
              <a:t>. המחלקה מגינה על המידע שלה. אני כמשתמש לא יכול לשנות ערכים מתי שבא לי ואיך שבא לי (את</a:t>
            </a:r>
            <a:r>
              <a:rPr lang="he-IL" sz="1200" baseline="0" dirty="0"/>
              <a:t> הנקודה הזאת נראה יותר טוב בהמשך </a:t>
            </a:r>
            <a:r>
              <a:rPr lang="he-IL" sz="1200" baseline="0" dirty="0" err="1"/>
              <a:t>בענין</a:t>
            </a:r>
            <a:r>
              <a:rPr lang="he-IL" sz="1200" baseline="0" dirty="0"/>
              <a:t> של </a:t>
            </a:r>
            <a:r>
              <a:rPr lang="en-US" sz="1200" baseline="0" dirty="0"/>
              <a:t>getters/setters</a:t>
            </a:r>
            <a:r>
              <a:rPr lang="he-IL" sz="1200" baseline="0" dirty="0"/>
              <a:t>) מצד שני יכול לגרום לקוד להפוך לפחות נגיש או פחות מתאר את עצמו (אני מצפה </a:t>
            </a:r>
            <a:r>
              <a:rPr lang="en-US" sz="1200" baseline="0" dirty="0"/>
              <a:t>X</a:t>
            </a:r>
            <a:r>
              <a:rPr lang="he-IL" sz="1200" baseline="0" dirty="0"/>
              <a:t> מהפונקציה עם השם הפשוט</a:t>
            </a:r>
            <a:r>
              <a:rPr lang="en-US" sz="1200" baseline="0" dirty="0"/>
              <a:t> </a:t>
            </a:r>
            <a:r>
              <a:rPr lang="en-US" sz="1200" baseline="0" dirty="0" err="1"/>
              <a:t>setBlabla</a:t>
            </a:r>
            <a:r>
              <a:rPr lang="en-US" sz="1200" baseline="0" dirty="0"/>
              <a:t> </a:t>
            </a:r>
            <a:r>
              <a:rPr lang="he-IL" sz="1200" baseline="0" dirty="0"/>
              <a:t>והיא הולכת ושולחת טיל לחלל). אין פרדיגמה שמונעת באגים, היא פשוט מאפשרת לנהל טעויות מסוימות בדרך מסוימת, לכל דבר יש מחיר.</a:t>
            </a:r>
            <a:endParaRPr lang="he-IL" sz="1200" dirty="0"/>
          </a:p>
          <a:p>
            <a:pPr marL="0" marR="0" indent="0" algn="r" defTabSz="914400" rtl="1" eaLnBrk="1" fontAlgn="auto" latinLnBrk="0" hangingPunct="1">
              <a:lnSpc>
                <a:spcPct val="100000"/>
              </a:lnSpc>
              <a:spcBef>
                <a:spcPts val="0"/>
              </a:spcBef>
              <a:spcAft>
                <a:spcPts val="0"/>
              </a:spcAft>
              <a:buClrTx/>
              <a:buSzTx/>
              <a:buFontTx/>
              <a:buNone/>
              <a:tabLst/>
              <a:defRPr/>
            </a:pPr>
            <a:endParaRPr lang="en-US" sz="1200" dirty="0"/>
          </a:p>
          <a:p>
            <a:pPr algn="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41</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האמת שהתמיד</a:t>
            </a:r>
            <a:r>
              <a:rPr lang="he-IL" sz="1200" baseline="0" dirty="0"/>
              <a:t> פה לא מדויק ב-100%, כי יש </a:t>
            </a:r>
            <a:r>
              <a:rPr lang="en-US" sz="1200" baseline="0" dirty="0"/>
              <a:t>protected</a:t>
            </a:r>
            <a:r>
              <a:rPr lang="he-IL" sz="1200" baseline="0" dirty="0"/>
              <a:t>, אבל לזה נגיע בהמשך הסמסטר.</a:t>
            </a:r>
            <a:endParaRPr lang="en-US" sz="1200" dirty="0"/>
          </a:p>
          <a:p>
            <a:pPr marL="0" marR="0" indent="0" algn="r" defTabSz="914400" rtl="1" eaLnBrk="1" fontAlgn="auto" latinLnBrk="0" hangingPunct="1">
              <a:lnSpc>
                <a:spcPct val="100000"/>
              </a:lnSpc>
              <a:spcBef>
                <a:spcPts val="0"/>
              </a:spcBef>
              <a:spcAft>
                <a:spcPts val="0"/>
              </a:spcAft>
              <a:buClrTx/>
              <a:buSzTx/>
              <a:buFontTx/>
              <a:buNone/>
              <a:tabLst/>
              <a:defRPr/>
            </a:pPr>
            <a:endParaRPr lang="en-US" sz="120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ברירת</a:t>
            </a:r>
            <a:r>
              <a:rPr lang="he-IL" sz="1200" baseline="0" dirty="0"/>
              <a:t> מחדל – אם לא נרשום </a:t>
            </a:r>
          </a:p>
          <a:p>
            <a:pPr marL="0" marR="0" indent="0" algn="r" defTabSz="914400" rtl="1" eaLnBrk="1" fontAlgn="auto" latinLnBrk="0" hangingPunct="1">
              <a:lnSpc>
                <a:spcPct val="100000"/>
              </a:lnSpc>
              <a:spcBef>
                <a:spcPts val="0"/>
              </a:spcBef>
              <a:spcAft>
                <a:spcPts val="0"/>
              </a:spcAft>
              <a:buClrTx/>
              <a:buSzTx/>
              <a:buFontTx/>
              <a:buNone/>
              <a:tabLst/>
              <a:defRPr/>
            </a:pPr>
            <a:r>
              <a:rPr lang="en-US" sz="1200" baseline="0" dirty="0"/>
              <a:t>Modifier (public/private)</a:t>
            </a:r>
            <a:endParaRPr lang="he-IL" sz="1200" baseline="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אז </a:t>
            </a:r>
            <a:r>
              <a:rPr lang="he-IL" sz="1200" baseline="0" dirty="0" err="1"/>
              <a:t>הדיפולט</a:t>
            </a:r>
            <a:r>
              <a:rPr lang="he-IL" sz="1200" baseline="0" dirty="0"/>
              <a:t> הוא "פרטי"</a:t>
            </a:r>
          </a:p>
          <a:p>
            <a:pPr marL="0" marR="0" indent="0" algn="r" defTabSz="914400" rtl="1" eaLnBrk="1" fontAlgn="auto" latinLnBrk="0" hangingPunct="1">
              <a:lnSpc>
                <a:spcPct val="100000"/>
              </a:lnSpc>
              <a:spcBef>
                <a:spcPts val="0"/>
              </a:spcBef>
              <a:spcAft>
                <a:spcPts val="0"/>
              </a:spcAft>
              <a:buClrTx/>
              <a:buSzTx/>
              <a:buFontTx/>
              <a:buNone/>
              <a:tabLst/>
              <a:defRPr/>
            </a:pPr>
            <a:endParaRPr lang="he-IL" sz="120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למה</a:t>
            </a:r>
            <a:r>
              <a:rPr lang="he-IL" sz="1200" baseline="0" dirty="0"/>
              <a:t> </a:t>
            </a:r>
            <a:r>
              <a:rPr lang="he-IL" sz="1200" baseline="0" dirty="0" err="1"/>
              <a:t>ב"מ</a:t>
            </a:r>
            <a:r>
              <a:rPr lang="he-IL" sz="1200" baseline="0" dirty="0"/>
              <a:t> </a:t>
            </a:r>
            <a:r>
              <a:rPr lang="en-US" sz="1200" baseline="0" dirty="0"/>
              <a:t>public</a:t>
            </a:r>
            <a:r>
              <a:rPr lang="he-IL" sz="1200" baseline="0" dirty="0"/>
              <a:t> (ב-</a:t>
            </a:r>
            <a:r>
              <a:rPr lang="en-US" sz="1200" baseline="0" dirty="0" err="1"/>
              <a:t>struct</a:t>
            </a:r>
            <a:r>
              <a:rPr lang="he-IL" sz="1200" baseline="0" dirty="0"/>
              <a:t>)</a:t>
            </a:r>
            <a:r>
              <a:rPr lang="en-US" sz="1200" baseline="0" dirty="0"/>
              <a:t> </a:t>
            </a:r>
            <a:r>
              <a:rPr lang="he-IL" sz="1200" baseline="0" dirty="0"/>
              <a:t>הוא מתכון לטעויות: כי אם בטעות שכחנו לכתוב </a:t>
            </a:r>
            <a:r>
              <a:rPr lang="en-US" sz="1200" baseline="0" dirty="0"/>
              <a:t>private</a:t>
            </a:r>
            <a:r>
              <a:rPr lang="he-IL" sz="1200" baseline="0" dirty="0"/>
              <a:t>, </a:t>
            </a:r>
            <a:r>
              <a:rPr lang="he-IL" sz="1200" baseline="0" dirty="0" err="1"/>
              <a:t>הכל</a:t>
            </a:r>
            <a:r>
              <a:rPr lang="he-IL" sz="1200" baseline="0" dirty="0"/>
              <a:t> חשוף לעולם... אם כי לפעמים זו ההתנהגות הרצויה.</a:t>
            </a:r>
            <a:endParaRPr lang="he-IL" sz="1200" dirty="0"/>
          </a:p>
          <a:p>
            <a:pPr marL="0" marR="0" indent="0" algn="r" defTabSz="914400" rtl="1" eaLnBrk="1" fontAlgn="auto" latinLnBrk="0" hangingPunct="1">
              <a:lnSpc>
                <a:spcPct val="100000"/>
              </a:lnSpc>
              <a:spcBef>
                <a:spcPts val="0"/>
              </a:spcBef>
              <a:spcAft>
                <a:spcPts val="0"/>
              </a:spcAft>
              <a:buClrTx/>
              <a:buSzTx/>
              <a:buFontTx/>
              <a:buNone/>
              <a:tabLst/>
              <a:defRPr/>
            </a:pPr>
            <a:endParaRPr lang="en-US" sz="1200" dirty="0"/>
          </a:p>
          <a:p>
            <a:pPr marL="0" marR="0" indent="0" algn="r" defTabSz="914400" rtl="1" eaLnBrk="1" fontAlgn="auto" latinLnBrk="0" hangingPunct="1">
              <a:lnSpc>
                <a:spcPct val="100000"/>
              </a:lnSpc>
              <a:spcBef>
                <a:spcPts val="0"/>
              </a:spcBef>
              <a:spcAft>
                <a:spcPts val="0"/>
              </a:spcAft>
              <a:buClrTx/>
              <a:buSzTx/>
              <a:buFontTx/>
              <a:buNone/>
              <a:tabLst/>
              <a:defRPr/>
            </a:pPr>
            <a:r>
              <a:rPr lang="he-IL" sz="1200" dirty="0"/>
              <a:t>ניתן להגדיר בתוך מחלקה אחת כמה בלוקים של </a:t>
            </a:r>
            <a:r>
              <a:rPr lang="en-US" sz="1200" dirty="0"/>
              <a:t> private </a:t>
            </a:r>
            <a:r>
              <a:rPr lang="he-IL" sz="1200" dirty="0"/>
              <a:t>או </a:t>
            </a:r>
            <a:r>
              <a:rPr lang="en-US" sz="1200" dirty="0"/>
              <a:t>public</a:t>
            </a:r>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42</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44</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b="1" dirty="0"/>
              <a:t>שימו לב!!</a:t>
            </a:r>
          </a:p>
          <a:p>
            <a:pPr algn="r" rtl="1"/>
            <a:r>
              <a:rPr lang="he-IL" dirty="0"/>
              <a:t>על הדרך נכנס כאן שימוש במצביע לאובייקט!</a:t>
            </a:r>
          </a:p>
          <a:p>
            <a:pPr algn="r" rtl="1"/>
            <a:r>
              <a:rPr lang="he-IL" dirty="0"/>
              <a:t>להדגיש</a:t>
            </a:r>
            <a:r>
              <a:rPr lang="he-IL" baseline="0" dirty="0"/>
              <a:t> את ה-</a:t>
            </a:r>
            <a:r>
              <a:rPr lang="en-US" baseline="0" dirty="0"/>
              <a:t>new</a:t>
            </a:r>
            <a:r>
              <a:rPr lang="he-IL" baseline="0" dirty="0"/>
              <a:t> וה-</a:t>
            </a:r>
            <a:r>
              <a:rPr lang="en-US" baseline="0" dirty="0"/>
              <a:t>delete</a:t>
            </a:r>
            <a:r>
              <a:rPr lang="he-IL" baseline="0" dirty="0"/>
              <a:t> (זה לא אמור להיות מחדש או מפתיע..)</a:t>
            </a:r>
          </a:p>
          <a:p>
            <a:pPr algn="r" rtl="1"/>
            <a:r>
              <a:rPr lang="he-IL" baseline="0" dirty="0"/>
              <a:t>להראות את </a:t>
            </a:r>
            <a:r>
              <a:rPr lang="he-IL" baseline="0" dirty="0" err="1"/>
              <a:t>הצורת</a:t>
            </a:r>
            <a:r>
              <a:rPr lang="he-IL" baseline="0" dirty="0"/>
              <a:t> כתיבה עם האופרטור </a:t>
            </a:r>
            <a:r>
              <a:rPr lang="en-US" baseline="0" dirty="0"/>
              <a:t>-&gt;</a:t>
            </a:r>
            <a:r>
              <a:rPr lang="he-IL" baseline="0" dirty="0"/>
              <a:t> (חץ), שבה נשתמש כדי לגשת לפעולות/מאפיינים של האובייקט. להראות שזה שקול לכתיבה עם הכוכבית והנקודה.</a:t>
            </a:r>
          </a:p>
          <a:p>
            <a:pPr algn="r" rtl="1"/>
            <a:r>
              <a:rPr lang="he-IL" baseline="0" dirty="0"/>
              <a:t>הקונבנציה היא שימוש באופרטור חץ</a:t>
            </a:r>
            <a:endParaRPr lang="he-IL" dirty="0"/>
          </a:p>
          <a:p>
            <a:pPr algn="r" rtl="1"/>
            <a:endParaRPr lang="he-IL" dirty="0"/>
          </a:p>
          <a:p>
            <a:pPr algn="r" rtl="1"/>
            <a:endParaRPr lang="he-IL" dirty="0"/>
          </a:p>
          <a:p>
            <a:pPr algn="r" rtl="1"/>
            <a:r>
              <a:rPr lang="he-IL" dirty="0"/>
              <a:t>"קריאה</a:t>
            </a:r>
            <a:r>
              <a:rPr lang="he-IL" baseline="0" dirty="0"/>
              <a:t> בלבד" – אפשרות לקבל את ערך המאפיין אבל לא לאפשר לשנות אותו</a:t>
            </a:r>
          </a:p>
          <a:p>
            <a:pPr algn="r" rtl="1"/>
            <a:endParaRPr lang="he-IL"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45</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פקודת</a:t>
            </a:r>
            <a:r>
              <a:rPr lang="he-IL" baseline="0" dirty="0"/>
              <a:t> </a:t>
            </a:r>
            <a:r>
              <a:rPr lang="en-US" baseline="0" dirty="0" err="1"/>
              <a:t>cin</a:t>
            </a:r>
            <a:r>
              <a:rPr lang="he-IL" baseline="0" dirty="0"/>
              <a:t> הייתה לימוד עצמי בתרגיל הבית.</a:t>
            </a:r>
          </a:p>
          <a:p>
            <a:pPr algn="r" rtl="1"/>
            <a:r>
              <a:rPr lang="he-IL" baseline="0" dirty="0"/>
              <a:t>לעבור על זה בזריזות ולא להתעכב על זה יותר מידי.</a:t>
            </a:r>
          </a:p>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4</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לשים לב שבדוגמא הזאת הוחלט שלא</a:t>
            </a:r>
            <a:r>
              <a:rPr lang="he-IL" baseline="0" dirty="0"/>
              <a:t> ניתן לשנות את ערך המאפיין שנה (רק על ידי הפונקציה </a:t>
            </a:r>
            <a:r>
              <a:rPr lang="en-US" baseline="0" dirty="0" err="1"/>
              <a:t>init</a:t>
            </a:r>
            <a:r>
              <a:rPr lang="he-IL" baseline="0" dirty="0"/>
              <a:t>) אבל ניתן לקבל את ערך המאפיין.</a:t>
            </a:r>
          </a:p>
          <a:p>
            <a:pPr algn="r" rtl="1"/>
            <a:r>
              <a:rPr lang="he-IL" baseline="0" dirty="0"/>
              <a:t>ניתן לשנות את ערך המאפיין יום וגם לקבל את ערכו.</a:t>
            </a:r>
          </a:p>
          <a:p>
            <a:pPr algn="r" rtl="1"/>
            <a:r>
              <a:rPr lang="he-IL" baseline="0" dirty="0"/>
              <a:t>לא ניתן לשנות ולא ניתן לקבל את ערך המאפיין חודש (ניתן לשנות רק על ידי שימוש ב-</a:t>
            </a:r>
            <a:r>
              <a:rPr lang="en-US" baseline="0" dirty="0" err="1"/>
              <a:t>init</a:t>
            </a:r>
            <a:r>
              <a:rPr lang="he-IL" baseline="0" dirty="0"/>
              <a:t>).</a:t>
            </a:r>
          </a:p>
          <a:p>
            <a:pPr algn="r" rtl="1"/>
            <a:endParaRPr lang="he-IL" baseline="0" dirty="0"/>
          </a:p>
          <a:p>
            <a:pPr algn="r" rtl="1"/>
            <a:r>
              <a:rPr lang="he-IL" baseline="0" dirty="0"/>
              <a:t>להסביר שה-</a:t>
            </a:r>
            <a:r>
              <a:rPr lang="en-US" baseline="0" dirty="0"/>
              <a:t>Get</a:t>
            </a:r>
            <a:r>
              <a:rPr lang="he-IL" baseline="0" dirty="0"/>
              <a:t> מחזירים סוג ערך זהה למאפיין ולא מקבלות פרמטרים.</a:t>
            </a:r>
          </a:p>
          <a:p>
            <a:pPr algn="r" rtl="1"/>
            <a:r>
              <a:rPr lang="he-IL" baseline="0" dirty="0"/>
              <a:t>להסביר שה-</a:t>
            </a:r>
            <a:r>
              <a:rPr lang="en-US" baseline="0" dirty="0"/>
              <a:t>Set</a:t>
            </a:r>
            <a:r>
              <a:rPr lang="he-IL" baseline="0" dirty="0"/>
              <a:t> מקבלות כפרמטר סוג ערך זהה למאפיין ולא מחזירות ערך.</a:t>
            </a:r>
          </a:p>
          <a:p>
            <a:pPr algn="r" rtl="1"/>
            <a:endParaRPr lang="he-IL" baseline="0" dirty="0"/>
          </a:p>
          <a:p>
            <a:pPr algn="r" rtl="1"/>
            <a:r>
              <a:rPr lang="he-IL" baseline="0" dirty="0"/>
              <a:t>להסביר שכדי לשנות את ערך המאפיין יום חובה לעבור דרך הפונקציה של המחלקה. כלומר, המחלקה היא זאת ששולטת על השינוי. ובדוגמא באמת</a:t>
            </a:r>
          </a:p>
          <a:p>
            <a:pPr algn="r" rtl="1"/>
            <a:r>
              <a:rPr lang="he-IL" baseline="0" dirty="0"/>
              <a:t>ניתן לראות את זה, שהשינוי יתבצע במאפיין עצמו רק אם היום תקין (לא היה פה חישוב מדויק גם בהתאם לחודש ולשנה, אבל זו לא הנקודה...)</a:t>
            </a:r>
          </a:p>
          <a:p>
            <a:pPr algn="r" rtl="1"/>
            <a:endParaRPr lang="he-IL" baseline="0" dirty="0"/>
          </a:p>
          <a:p>
            <a:pPr algn="r" rtl="1"/>
            <a:r>
              <a:rPr lang="he-IL" baseline="0" dirty="0"/>
              <a:t>לציין שאין חובה להוסיף בדיקה לערך המאפיין וברוב המקרים לא תהיה בדיקה אלא רק השמה.</a:t>
            </a:r>
          </a:p>
          <a:p>
            <a:pPr algn="r" rtl="1"/>
            <a:endParaRPr lang="he-IL" baseline="0" dirty="0"/>
          </a:p>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46</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במקרה זה</a:t>
            </a:r>
            <a:r>
              <a:rPr lang="he-IL" baseline="0" dirty="0"/>
              <a:t> כמובן שנקבל שגיאת קומפילציה כי המאפיין מוגדר כפרטי.</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47</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במקרה ז</a:t>
            </a:r>
            <a:r>
              <a:rPr lang="he-IL" baseline="0" dirty="0"/>
              <a:t>ה </a:t>
            </a:r>
            <a:r>
              <a:rPr lang="he-IL" baseline="0" dirty="0" err="1"/>
              <a:t>הכל</a:t>
            </a:r>
            <a:r>
              <a:rPr lang="he-IL" baseline="0" dirty="0"/>
              <a:t> תקין.</a:t>
            </a:r>
          </a:p>
          <a:p>
            <a:pPr algn="r" rtl="1"/>
            <a:r>
              <a:rPr lang="he-IL" baseline="0" dirty="0"/>
              <a:t>להדגיש שכשהכנסנו ערך לא תקין ליום, אז המאפיין לא השתנה באמת, כי עברנו דרך </a:t>
            </a:r>
            <a:r>
              <a:rPr lang="he-IL" baseline="0" dirty="0" err="1"/>
              <a:t>הפונקצית</a:t>
            </a:r>
            <a:r>
              <a:rPr lang="he-IL" baseline="0" dirty="0"/>
              <a:t> גישה.</a:t>
            </a:r>
          </a:p>
          <a:p>
            <a:pPr algn="r" rtl="1"/>
            <a:r>
              <a:rPr lang="he-IL" baseline="0" dirty="0"/>
              <a:t>להראות שניתן לגשת לערך המאפיין שנה על ידי </a:t>
            </a:r>
            <a:r>
              <a:rPr lang="he-IL" baseline="0" dirty="0" err="1"/>
              <a:t>פונקצית</a:t>
            </a:r>
            <a:r>
              <a:rPr lang="he-IL" baseline="0" dirty="0"/>
              <a:t> גישה אבל לא ניתן לשנות את ערכה.</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48</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endParaRPr lang="he-IL" sz="1200"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49</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endParaRPr lang="he-IL" sz="1200"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50</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endParaRPr lang="he-IL" sz="1200"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51</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en-US" sz="1200" baseline="0" dirty="0" err="1"/>
              <a:t>init</a:t>
            </a:r>
            <a:r>
              <a:rPr lang="en-US" sz="1200" baseline="0" dirty="0"/>
              <a:t> </a:t>
            </a:r>
            <a:r>
              <a:rPr lang="he-IL" sz="1200" baseline="0" dirty="0"/>
              <a:t> - יוקצה </a:t>
            </a:r>
            <a:r>
              <a:rPr lang="he-IL" sz="1200" baseline="0" dirty="0" err="1"/>
              <a:t>זכרון</a:t>
            </a:r>
            <a:r>
              <a:rPr lang="he-IL" sz="1200" baseline="0" dirty="0"/>
              <a:t> ל- </a:t>
            </a:r>
            <a:r>
              <a:rPr lang="en-US" sz="1200" baseline="0" dirty="0"/>
              <a:t>_history</a:t>
            </a:r>
            <a:endParaRPr lang="he-IL" sz="1200" baseline="0" dirty="0"/>
          </a:p>
          <a:p>
            <a:pPr marL="0" marR="0" indent="0" algn="r" defTabSz="914400" rtl="1" eaLnBrk="1" fontAlgn="auto" latinLnBrk="0" hangingPunct="1">
              <a:lnSpc>
                <a:spcPct val="100000"/>
              </a:lnSpc>
              <a:spcBef>
                <a:spcPts val="0"/>
              </a:spcBef>
              <a:spcAft>
                <a:spcPts val="0"/>
              </a:spcAft>
              <a:buClrTx/>
              <a:buSzTx/>
              <a:buFontTx/>
              <a:buNone/>
              <a:tabLst/>
              <a:defRPr/>
            </a:pPr>
            <a:r>
              <a:rPr lang="en-US" sz="1200" baseline="0" dirty="0"/>
              <a:t>Clear</a:t>
            </a:r>
            <a:r>
              <a:rPr lang="he-IL" sz="1200" baseline="0" dirty="0"/>
              <a:t> – </a:t>
            </a:r>
            <a:r>
              <a:rPr lang="he-IL" sz="1200" baseline="0" dirty="0" err="1"/>
              <a:t>הזכרון</a:t>
            </a:r>
            <a:r>
              <a:rPr lang="he-IL" sz="1200" baseline="0" dirty="0"/>
              <a:t> של </a:t>
            </a:r>
            <a:r>
              <a:rPr lang="en-US" sz="1200" baseline="0" dirty="0"/>
              <a:t>_history</a:t>
            </a:r>
            <a:r>
              <a:rPr lang="he-IL" sz="1200" baseline="0" dirty="0"/>
              <a:t> ישוחרר</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יש צורך בזה משום שהקצנו את </a:t>
            </a:r>
            <a:r>
              <a:rPr lang="he-IL" sz="1200" baseline="0" dirty="0" err="1"/>
              <a:t>הזכרון</a:t>
            </a:r>
            <a:r>
              <a:rPr lang="he-IL" sz="1200" baseline="0" dirty="0"/>
              <a:t> בתוך המחלקה </a:t>
            </a:r>
            <a:r>
              <a:rPr lang="en-US" sz="1200" baseline="0" dirty="0"/>
              <a:t>student</a:t>
            </a:r>
            <a:r>
              <a:rPr lang="he-IL" sz="1200" baseline="0" dirty="0"/>
              <a:t> ולכן היא אחראית על השחרור שלו (נתעכב על זה יותר ב-</a:t>
            </a:r>
            <a:r>
              <a:rPr lang="en-US" sz="1200" baseline="0" dirty="0" err="1"/>
              <a:t>ctor</a:t>
            </a:r>
            <a:r>
              <a:rPr lang="en-US" sz="1200" baseline="0" dirty="0"/>
              <a:t>/</a:t>
            </a:r>
            <a:r>
              <a:rPr lang="en-US" sz="1200" baseline="0" dirty="0" err="1"/>
              <a:t>dtor</a:t>
            </a:r>
            <a:r>
              <a:rPr lang="he-IL" sz="1200" baseline="0" dirty="0"/>
              <a:t>)</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baseline="0" dirty="0"/>
              <a:t>מתוך </a:t>
            </a:r>
            <a:r>
              <a:rPr lang="en-US" sz="1200" baseline="0" dirty="0"/>
              <a:t>student</a:t>
            </a:r>
            <a:r>
              <a:rPr lang="he-IL" sz="1200" baseline="0" dirty="0"/>
              <a:t> ניתן לגשת ל-</a:t>
            </a:r>
            <a:r>
              <a:rPr lang="en-US" sz="1200" baseline="0" dirty="0" err="1"/>
              <a:t>c.m</a:t>
            </a:r>
            <a:r>
              <a:rPr lang="en-US" sz="1200" baseline="0" dirty="0"/>
              <a:t>.</a:t>
            </a:r>
            <a:r>
              <a:rPr lang="he-IL" sz="1200" baseline="0" dirty="0"/>
              <a:t> של </a:t>
            </a:r>
            <a:r>
              <a:rPr lang="en-US" sz="1200" baseline="0" dirty="0"/>
              <a:t>_history</a:t>
            </a:r>
            <a:r>
              <a:rPr lang="he-IL" sz="1200" baseline="0" dirty="0"/>
              <a:t> בעזרת אופרטור חץ. למה? כי הוא מוגדר כמצביע..</a:t>
            </a:r>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52</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endParaRPr lang="he-IL" sz="1200"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53</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55</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מצביע קבוע – כזה שלא ניתן לשנות את ערכו, כלומר לא ניתן לגרום</a:t>
            </a:r>
            <a:r>
              <a:rPr lang="he-IL" baseline="0" dirty="0"/>
              <a:t> לו להצביע למקום אחר.</a:t>
            </a:r>
          </a:p>
          <a:p>
            <a:pPr algn="r"/>
            <a:r>
              <a:rPr lang="he-IL" baseline="0" dirty="0"/>
              <a:t>אבל כן אפשרי לשנות את הערכים של האובייקט.</a:t>
            </a:r>
          </a:p>
          <a:p>
            <a:pPr algn="r"/>
            <a:endParaRPr lang="he-IL" baseline="0" dirty="0"/>
          </a:p>
          <a:p>
            <a:pPr algn="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56</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נכנסי</a:t>
            </a:r>
            <a:r>
              <a:rPr lang="he-IL" baseline="0" dirty="0"/>
              <a:t>ם לכמה שקופיות על </a:t>
            </a:r>
            <a:r>
              <a:rPr lang="en-US" baseline="0" dirty="0"/>
              <a:t>namespace</a:t>
            </a:r>
            <a:endParaRPr lang="he-IL" baseline="0" dirty="0"/>
          </a:p>
          <a:p>
            <a:r>
              <a:rPr lang="he-IL" baseline="0" dirty="0"/>
              <a:t>חלק מהנושא היה לימוד עצמי בשיעורי בית.</a:t>
            </a:r>
          </a:p>
          <a:p>
            <a:r>
              <a:rPr lang="he-IL" baseline="0" dirty="0"/>
              <a:t>אין צורך להתעכב על זה יותר מידי (כמה דקות קצרות, לא יותר מזה).</a:t>
            </a:r>
          </a:p>
          <a:p>
            <a:r>
              <a:rPr lang="he-IL" baseline="0" dirty="0"/>
              <a:t>זהו נושא חשוב מאין כמוהו להבנייה וכתיבה של מערכות גדולות אבל משום שאנחנו משחקים בארגז חול שמערכות קטנות ומשום שיש לנו פחות משנה אנחנו נעשה רק סקירה קצרה של הנושא.</a:t>
            </a:r>
            <a:endParaRPr lang="he-IL" dirty="0"/>
          </a:p>
        </p:txBody>
      </p:sp>
      <p:sp>
        <p:nvSpPr>
          <p:cNvPr id="4" name="מציין מיקום של מספר שקופית 3"/>
          <p:cNvSpPr>
            <a:spLocks noGrp="1"/>
          </p:cNvSpPr>
          <p:nvPr>
            <p:ph type="sldNum" sz="quarter" idx="10"/>
          </p:nvPr>
        </p:nvSpPr>
        <p:spPr/>
        <p:txBody>
          <a:bodyPr/>
          <a:lstStyle/>
          <a:p>
            <a:fld id="{986C88D7-1047-49FE-961C-CA9AAFD3BD31}" type="slidenum">
              <a:rPr lang="en-US" smtClean="0"/>
              <a:pPr/>
              <a:t>5</a:t>
            </a:fld>
            <a:endParaRPr lang="en-US"/>
          </a:p>
        </p:txBody>
      </p:sp>
    </p:spTree>
    <p:extLst>
      <p:ext uri="{BB962C8B-B14F-4D97-AF65-F5344CB8AC3E}">
        <p14:creationId xmlns:p14="http://schemas.microsoft.com/office/powerpoint/2010/main" val="8987625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כלומר כשמפעילים פונקציה על אובייקט הוא בעצם מפעיל את הפונקציה ושולח אליה</a:t>
            </a:r>
            <a:r>
              <a:rPr lang="he-IL" baseline="0" dirty="0"/>
              <a:t> את הכתובות של האובייקט שעליו הפעילו את הפעולה.</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57</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השמה לתוך</a:t>
            </a:r>
            <a:r>
              <a:rPr lang="he-IL" baseline="0" dirty="0"/>
              <a:t> </a:t>
            </a:r>
            <a:r>
              <a:rPr lang="en-US" baseline="0" dirty="0"/>
              <a:t>this</a:t>
            </a:r>
            <a:r>
              <a:rPr lang="he-IL" baseline="0" dirty="0"/>
              <a:t> אינה חוקית משום שהוא מוגדר כקבוע. כלומר, לא ניתן לשנות אותו להצביע לאובייקט אחר.</a:t>
            </a:r>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58</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dirty="0"/>
              <a:t>במימוש</a:t>
            </a:r>
            <a:r>
              <a:rPr lang="he-IL" baseline="0" dirty="0"/>
              <a:t> של </a:t>
            </a:r>
            <a:r>
              <a:rPr lang="en-US" baseline="0" dirty="0" err="1"/>
              <a:t>init</a:t>
            </a:r>
            <a:r>
              <a:rPr lang="he-IL" baseline="0" dirty="0"/>
              <a:t> אם נעשה </a:t>
            </a:r>
            <a:r>
              <a:rPr lang="en-US" baseline="0" dirty="0"/>
              <a:t>id=id</a:t>
            </a:r>
            <a:r>
              <a:rPr lang="he-IL" baseline="0" dirty="0"/>
              <a:t> מה שיקרה שערך המאפיין לא ישתנה.</a:t>
            </a:r>
          </a:p>
          <a:p>
            <a:pPr algn="r"/>
            <a:r>
              <a:rPr lang="he-IL" baseline="0" dirty="0"/>
              <a:t>זאת משום שהמשתנה בשם </a:t>
            </a:r>
            <a:r>
              <a:rPr lang="en-US" baseline="0" dirty="0"/>
              <a:t>id</a:t>
            </a:r>
            <a:r>
              <a:rPr lang="he-IL" baseline="0" dirty="0"/>
              <a:t> שהוגדר בטווח הכרה הכי קרוב הוא הפרמטר.</a:t>
            </a:r>
          </a:p>
          <a:p>
            <a:pPr algn="r"/>
            <a:endParaRPr lang="he-IL"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59</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אם משתמש לא הפעיל את </a:t>
            </a:r>
            <a:r>
              <a:rPr lang="en-US" dirty="0" err="1"/>
              <a:t>init</a:t>
            </a:r>
            <a:r>
              <a:rPr lang="he-IL" dirty="0"/>
              <a:t> לפני </a:t>
            </a:r>
            <a:r>
              <a:rPr lang="en-US" dirty="0"/>
              <a:t>print</a:t>
            </a:r>
            <a:r>
              <a:rPr lang="he-IL" dirty="0"/>
              <a:t> יהיו ערכי</a:t>
            </a:r>
            <a:r>
              <a:rPr lang="he-IL" baseline="0" dirty="0"/>
              <a:t> זבל במשתנים...</a:t>
            </a:r>
          </a:p>
          <a:p>
            <a:pPr algn="r" rtl="1"/>
            <a:endParaRPr lang="he-IL" baseline="0" dirty="0"/>
          </a:p>
          <a:p>
            <a:pPr algn="r" rtl="1"/>
            <a:r>
              <a:rPr lang="he-IL" dirty="0"/>
              <a:t>אם</a:t>
            </a:r>
            <a:r>
              <a:rPr lang="he-IL" baseline="0" dirty="0"/>
              <a:t> לא הפעילו את </a:t>
            </a:r>
            <a:r>
              <a:rPr lang="en-US" baseline="0" dirty="0"/>
              <a:t>clean</a:t>
            </a:r>
            <a:r>
              <a:rPr lang="he-IL" baseline="0" dirty="0"/>
              <a:t> תהיה זליגת </a:t>
            </a:r>
            <a:r>
              <a:rPr lang="he-IL" baseline="0" dirty="0" err="1"/>
              <a:t>זכרון</a:t>
            </a:r>
            <a:r>
              <a:rPr lang="he-IL" baseline="0" dirty="0"/>
              <a:t>..</a:t>
            </a:r>
          </a:p>
          <a:p>
            <a:pPr algn="r" rtl="1"/>
            <a:endParaRPr lang="he-IL" baseline="0" dirty="0"/>
          </a:p>
          <a:p>
            <a:pPr algn="r" rtl="1"/>
            <a:r>
              <a:rPr lang="he-IL" baseline="0" dirty="0"/>
              <a:t>הנקודה האחרונה לא הייתה בשקופית של השיעור הקודם. היא תוספת.</a:t>
            </a:r>
          </a:p>
          <a:p>
            <a:pPr algn="r" rtl="1"/>
            <a:r>
              <a:rPr lang="he-IL" baseline="0" dirty="0"/>
              <a:t>דוגמא למקרה כזה: אם אני יוצר אובייקט בנאדם, אני רוצה לתת לו ת"ז, והיא לא משתנה במהלך החיים של האובייקט.</a:t>
            </a:r>
          </a:p>
          <a:p>
            <a:pPr algn="r" rtl="1"/>
            <a:r>
              <a:rPr lang="he-IL" baseline="0" dirty="0"/>
              <a:t>במה שלמדנו עד כה לא ניתן לתת </a:t>
            </a:r>
            <a:r>
              <a:rPr lang="he-IL" baseline="0"/>
              <a:t>לזה מענה..</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60</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a:t>בעיות:</a:t>
            </a:r>
          </a:p>
          <a:p>
            <a:pPr algn="r" rtl="1"/>
            <a:r>
              <a:rPr lang="he-IL"/>
              <a:t>מה</a:t>
            </a:r>
            <a:r>
              <a:rPr lang="he-IL" baseline="0"/>
              <a:t> קורה אם אני רוצה לאפשר למשתמש לאתחל שדה רק בהתחלה ויותר לא לשנות אותו.</a:t>
            </a:r>
          </a:p>
          <a:p>
            <a:pPr algn="r" rtl="1"/>
            <a:r>
              <a:rPr lang="he-IL" baseline="0"/>
              <a:t>מה קורה אם המשתמש שכח לאתחל את השדות?</a:t>
            </a:r>
          </a:p>
          <a:p>
            <a:pPr algn="r" rtl="1"/>
            <a:r>
              <a:rPr lang="he-IL" baseline="0"/>
              <a:t>מה קורה אם המשתמש שכח להפעיל את פונקצית הניקוי?</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61</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baseline="0" dirty="0"/>
              <a:t>ירושה ופולימורפיזם נלמד בהמשך הסמסטר..</a:t>
            </a:r>
          </a:p>
          <a:p>
            <a:endParaRPr lang="he-IL" baseline="0" dirty="0"/>
          </a:p>
          <a:p>
            <a:r>
              <a:rPr lang="he-IL" baseline="0" dirty="0"/>
              <a:t>אז זהו שלא כל הדברים טבעי </a:t>
            </a:r>
            <a:r>
              <a:rPr lang="he-IL" baseline="0" dirty="0" err="1"/>
              <a:t>למדל</a:t>
            </a:r>
            <a:r>
              <a:rPr lang="he-IL" baseline="0" dirty="0"/>
              <a:t> כאובייקטים למשל פונקציות יותר נוח </a:t>
            </a:r>
            <a:r>
              <a:rPr lang="he-IL" baseline="0" dirty="0" err="1"/>
              <a:t>למדל</a:t>
            </a:r>
            <a:r>
              <a:rPr lang="he-IL" baseline="0" dirty="0"/>
              <a:t> כפונקציות (</a:t>
            </a:r>
            <a:r>
              <a:rPr lang="en-US" baseline="0" dirty="0"/>
              <a:t>duh?</a:t>
            </a:r>
            <a:r>
              <a:rPr lang="he-IL" baseline="0" dirty="0"/>
              <a:t>) ופעמים רבות אנחנו רוצים לעשות דברים בסגנון : אני רוצה לקחת מתוך הרשימה את כל מי שיש לו ציונים יותר גבוהים מהחציון, מתוכם לקחת את אלו שלמדו בבית ספר שהשם לו מתחיל בא, ולהוציא משם את רשימה של שמות פרטיים של אותם אנשים שמופרדים בפסיקים. זה תהליך שמאד דומה להרכבה של פונקציות ולא ממש דומה לאובייקטים</a:t>
            </a:r>
            <a:r>
              <a:rPr lang="en-US" baseline="0" dirty="0"/>
              <a:t>.</a:t>
            </a:r>
            <a:r>
              <a:rPr lang="he-IL" baseline="0" dirty="0"/>
              <a:t> יש עוד הרבה מצבים כאלה ו-</a:t>
            </a:r>
            <a:r>
              <a:rPr lang="en-US" baseline="0" dirty="0"/>
              <a:t>OOP</a:t>
            </a:r>
            <a:r>
              <a:rPr lang="he-IL" baseline="0" dirty="0"/>
              <a:t> ממש רחוק מלהיות מסוגל לתאר את העולם האמתי ולו רק מהסיבה שלא כל התכונות טבעי להגביר אותן כתכונות של </a:t>
            </a:r>
            <a:r>
              <a:rPr lang="he-IL" baseline="0" dirty="0" err="1"/>
              <a:t>אוביקטים</a:t>
            </a:r>
            <a:r>
              <a:rPr lang="he-IL" baseline="0" dirty="0"/>
              <a:t>.</a:t>
            </a:r>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62</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baseline="0"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64</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en-US" baseline="0" dirty="0" err="1"/>
              <a:t>Namepsace</a:t>
            </a:r>
            <a:r>
              <a:rPr lang="he-IL" baseline="0" dirty="0"/>
              <a:t> הוא איזשהו מרחב לוגי שמאגד תחתיו מחלקות ומשתנים.</a:t>
            </a:r>
          </a:p>
          <a:p>
            <a:pPr algn="r" rtl="1"/>
            <a:r>
              <a:rPr lang="he-IL" baseline="0" dirty="0"/>
              <a:t>למשל אם אני כותב פונקציה אחת בשם </a:t>
            </a:r>
            <a:r>
              <a:rPr lang="en-US" baseline="0" dirty="0"/>
              <a:t>print</a:t>
            </a:r>
            <a:r>
              <a:rPr lang="he-IL" baseline="0" dirty="0"/>
              <a:t> שתפקידה להדפיס למסך ופונקציה אחרת </a:t>
            </a:r>
            <a:r>
              <a:rPr lang="en-US" baseline="0" dirty="0"/>
              <a:t>print</a:t>
            </a:r>
            <a:r>
              <a:rPr lang="he-IL" baseline="0" dirty="0"/>
              <a:t> שתפקידה להדפיס למדפסת.</a:t>
            </a:r>
          </a:p>
          <a:p>
            <a:pPr algn="r" rtl="1"/>
            <a:r>
              <a:rPr lang="he-IL" baseline="0" dirty="0"/>
              <a:t>אם יהיו לי 2 פונקציות עם אותו שם זה יהיה בעייתי.</a:t>
            </a:r>
          </a:p>
          <a:p>
            <a:pPr algn="r" rtl="1"/>
            <a:r>
              <a:rPr lang="he-IL" baseline="0" dirty="0"/>
              <a:t>ניתן להגדיר כל אחת ב-</a:t>
            </a:r>
            <a:r>
              <a:rPr lang="en-US" baseline="0" dirty="0"/>
              <a:t>namespace</a:t>
            </a:r>
            <a:r>
              <a:rPr lang="he-IL" baseline="0" dirty="0"/>
              <a:t> שונה, וזה יאפשר לגשת אליהם ולזהות אותו גם בעזרת ה-</a:t>
            </a:r>
            <a:r>
              <a:rPr lang="en-US" baseline="0" dirty="0"/>
              <a:t>namespace</a:t>
            </a:r>
            <a:r>
              <a:rPr lang="he-IL" baseline="0" dirty="0"/>
              <a:t> וגם על ידי שמן.</a:t>
            </a:r>
          </a:p>
          <a:p>
            <a:pPr algn="r" rtl="1"/>
            <a:r>
              <a:rPr lang="he-IL" baseline="0" dirty="0"/>
              <a:t>זה כמו שבכיתה יהיה לי שתי חניכות שקוראים להן מיטל כהן. אני אצטרך איזשהו מזהה לוגי שיציין למי אני פונה. אפשרות למזהה כזה הוא להוסיף את מספר "1" לראשונה ו-"2" לאחרת.</a:t>
            </a:r>
          </a:p>
          <a:p>
            <a:pPr algn="r" rtl="1"/>
            <a:r>
              <a:rPr lang="he-IL" baseline="0" dirty="0"/>
              <a:t>כך אני אקרא "מיטל כהן 1" או "מיטל כהן 2".</a:t>
            </a:r>
          </a:p>
          <a:p>
            <a:pPr algn="r" rtl="1"/>
            <a:endParaRPr lang="he-IL" baseline="0" dirty="0"/>
          </a:p>
          <a:p>
            <a:pPr algn="r" rtl="1"/>
            <a:r>
              <a:rPr lang="he-IL" baseline="0" dirty="0"/>
              <a:t>זה עושה סדר – כי אפשר להגדיר </a:t>
            </a:r>
            <a:r>
              <a:rPr lang="en-US" baseline="0" dirty="0"/>
              <a:t>namespace</a:t>
            </a:r>
            <a:r>
              <a:rPr lang="he-IL" baseline="0" dirty="0"/>
              <a:t> שמכיל פונקציות שמטפלות במדפסת, </a:t>
            </a:r>
            <a:r>
              <a:rPr lang="en-US" baseline="0" dirty="0"/>
              <a:t>namespace</a:t>
            </a:r>
            <a:r>
              <a:rPr lang="he-IL" baseline="0" dirty="0"/>
              <a:t> שמכיל פונקציות שמטפלות במסך </a:t>
            </a:r>
            <a:r>
              <a:rPr lang="he-IL" baseline="0" dirty="0" err="1"/>
              <a:t>וכו</a:t>
            </a:r>
            <a:r>
              <a:rPr lang="he-IL" baseline="0" dirty="0"/>
              <a:t>'. כך קל יותר להבין מה נמצא איפה..</a:t>
            </a:r>
          </a:p>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6</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כשכותבים</a:t>
            </a:r>
            <a:r>
              <a:rPr lang="he-IL" baseline="0" dirty="0"/>
              <a:t> </a:t>
            </a:r>
            <a:r>
              <a:rPr lang="en-US" baseline="0" dirty="0" err="1"/>
              <a:t>myPrint</a:t>
            </a:r>
            <a:r>
              <a:rPr lang="he-IL" baseline="0" dirty="0"/>
              <a:t> בלי מזהה התכנית לא תעבור קומפילציה</a:t>
            </a:r>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7</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עבור פונקציה</a:t>
            </a:r>
            <a:r>
              <a:rPr lang="he-IL" baseline="0" dirty="0"/>
              <a:t> מסוימת – בדוגמא להראות ש</a:t>
            </a:r>
            <a:r>
              <a:rPr lang="en-US" baseline="0" dirty="0" err="1"/>
              <a:t>cout</a:t>
            </a:r>
            <a:r>
              <a:rPr lang="he-IL" baseline="0" dirty="0"/>
              <a:t> ו-</a:t>
            </a:r>
            <a:r>
              <a:rPr lang="en-US" baseline="0" dirty="0" err="1"/>
              <a:t>endl</a:t>
            </a:r>
            <a:r>
              <a:rPr lang="he-IL" baseline="0" dirty="0"/>
              <a:t> לא זקוקות ל-</a:t>
            </a:r>
            <a:r>
              <a:rPr lang="en-US" baseline="0" dirty="0"/>
              <a:t>namespace</a:t>
            </a:r>
            <a:r>
              <a:rPr lang="he-IL" baseline="0" dirty="0"/>
              <a:t> אבל </a:t>
            </a:r>
            <a:r>
              <a:rPr lang="en-US" baseline="0" dirty="0" err="1"/>
              <a:t>cin</a:t>
            </a:r>
            <a:r>
              <a:rPr lang="he-IL" baseline="0" dirty="0"/>
              <a:t> כן.</a:t>
            </a:r>
          </a:p>
          <a:p>
            <a:pPr algn="r" rtl="1"/>
            <a:r>
              <a:rPr lang="he-IL" baseline="0" dirty="0"/>
              <a:t>אם לא נשים לפני ה-</a:t>
            </a:r>
            <a:r>
              <a:rPr lang="en-US" baseline="0" dirty="0" err="1"/>
              <a:t>cin</a:t>
            </a:r>
            <a:r>
              <a:rPr lang="he-IL" baseline="0" dirty="0"/>
              <a:t> את ה-</a:t>
            </a:r>
            <a:r>
              <a:rPr lang="en-US" baseline="0" dirty="0"/>
              <a:t>namespace</a:t>
            </a:r>
            <a:r>
              <a:rPr lang="he-IL" baseline="0" dirty="0"/>
              <a:t> התכנית לא תעבור קומפילציה.</a:t>
            </a:r>
          </a:p>
          <a:p>
            <a:pPr algn="r" rtl="1"/>
            <a:endParaRPr lang="he-IL" baseline="0" dirty="0"/>
          </a:p>
          <a:p>
            <a:pPr algn="r" rtl="1"/>
            <a:r>
              <a:rPr lang="he-IL" baseline="0" dirty="0"/>
              <a:t>ההסבר הזה הוא מגה-סופר-אולטרה פשטני וכל צורת שימוש ב</a:t>
            </a:r>
            <a:r>
              <a:rPr lang="en-US" baseline="0" dirty="0"/>
              <a:t>using</a:t>
            </a:r>
            <a:r>
              <a:rPr lang="he-IL" baseline="0" dirty="0"/>
              <a:t> בעלת יחודיות משל עצמה עוד על כך מומלץ לקרוא כאן:</a:t>
            </a:r>
            <a:r>
              <a:rPr lang="en-US" baseline="0" dirty="0"/>
              <a:t> http://en.cppreference.com/w/cpp/language/namespace</a:t>
            </a:r>
          </a:p>
          <a:p>
            <a:pPr algn="r" rtl="1"/>
            <a:endParaRPr lang="he-IL" dirty="0"/>
          </a:p>
        </p:txBody>
      </p:sp>
      <p:sp>
        <p:nvSpPr>
          <p:cNvPr id="4" name="מציין מיקום של מספר שקופית 3"/>
          <p:cNvSpPr>
            <a:spLocks noGrp="1"/>
          </p:cNvSpPr>
          <p:nvPr>
            <p:ph type="sldNum" sz="quarter" idx="10"/>
          </p:nvPr>
        </p:nvSpPr>
        <p:spPr/>
        <p:txBody>
          <a:bodyPr/>
          <a:lstStyle/>
          <a:p>
            <a:fld id="{0AA31D40-F5BC-43C8-820C-C97CCBD2CF43}" type="slidenum">
              <a:rPr lang="he-IL" smtClean="0"/>
              <a:pPr/>
              <a:t>8</a:t>
            </a:fld>
            <a:endParaRPr lang="he-IL"/>
          </a:p>
        </p:txBody>
      </p:sp>
    </p:spTree>
    <p:extLst>
      <p:ext uri="{BB962C8B-B14F-4D97-AF65-F5344CB8AC3E}">
        <p14:creationId xmlns:p14="http://schemas.microsoft.com/office/powerpoint/2010/main" val="2643150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אז בעיקרון יש מקרים שבהם זה סביר עבור </a:t>
            </a:r>
            <a:r>
              <a:rPr lang="en-US" dirty="0"/>
              <a:t>NS</a:t>
            </a:r>
            <a:r>
              <a:rPr lang="he-IL" dirty="0"/>
              <a:t>ים שהם שלך וגם זה רק בקבצי </a:t>
            </a:r>
            <a:r>
              <a:rPr lang="en-US" dirty="0" err="1"/>
              <a:t>cpp</a:t>
            </a:r>
            <a:r>
              <a:rPr lang="he-IL" dirty="0"/>
              <a:t> אבל משום שה</a:t>
            </a:r>
            <a:r>
              <a:rPr lang="en-US" dirty="0"/>
              <a:t>NS</a:t>
            </a:r>
            <a:r>
              <a:rPr lang="he-IL" dirty="0"/>
              <a:t> העיקרי שיהיה בשימוש שלנו יהיה </a:t>
            </a:r>
            <a:r>
              <a:rPr lang="en-US" dirty="0" err="1"/>
              <a:t>std</a:t>
            </a:r>
            <a:r>
              <a:rPr lang="he-IL" dirty="0"/>
              <a:t> אנחנו לא נהיה עצלנים ונכתוב עוד 5 תווים.</a:t>
            </a:r>
          </a:p>
          <a:p>
            <a:r>
              <a:rPr lang="he-IL" dirty="0"/>
              <a:t>עוד מידע על למה זה רע</a:t>
            </a:r>
            <a:r>
              <a:rPr lang="en-US" dirty="0"/>
              <a:t>     </a:t>
            </a:r>
          </a:p>
          <a:p>
            <a:r>
              <a:rPr lang="en-US" dirty="0"/>
              <a:t>https://stackoverflow.com/questions/1452721/why-is-using-namespace-std-considered-bad-practice</a:t>
            </a:r>
          </a:p>
          <a:p>
            <a:endParaRPr lang="en-US" dirty="0"/>
          </a:p>
          <a:p>
            <a:endParaRPr lang="en-US" dirty="0"/>
          </a:p>
        </p:txBody>
      </p:sp>
      <p:sp>
        <p:nvSpPr>
          <p:cNvPr id="4" name="Slide Number Placeholder 3"/>
          <p:cNvSpPr>
            <a:spLocks noGrp="1"/>
          </p:cNvSpPr>
          <p:nvPr>
            <p:ph type="sldNum" sz="quarter" idx="10"/>
          </p:nvPr>
        </p:nvSpPr>
        <p:spPr/>
        <p:txBody>
          <a:bodyPr/>
          <a:lstStyle/>
          <a:p>
            <a:fld id="{986C88D7-1047-49FE-961C-CA9AAFD3BD31}" type="slidenum">
              <a:rPr lang="en-US" smtClean="0"/>
              <a:pPr/>
              <a:t>9</a:t>
            </a:fld>
            <a:endParaRPr lang="en-US"/>
          </a:p>
        </p:txBody>
      </p:sp>
    </p:spTree>
    <p:extLst>
      <p:ext uri="{BB962C8B-B14F-4D97-AF65-F5344CB8AC3E}">
        <p14:creationId xmlns:p14="http://schemas.microsoft.com/office/powerpoint/2010/main" val="15775531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שקופית פתיחה">
    <p:spTree>
      <p:nvGrpSpPr>
        <p:cNvPr id="1" name=""/>
        <p:cNvGrpSpPr/>
        <p:nvPr/>
      </p:nvGrpSpPr>
      <p:grpSpPr>
        <a:xfrm>
          <a:off x="0" y="0"/>
          <a:ext cx="0" cy="0"/>
          <a:chOff x="0" y="0"/>
          <a:chExt cx="0" cy="0"/>
        </a:xfrm>
      </p:grpSpPr>
      <p:sp>
        <p:nvSpPr>
          <p:cNvPr id="12" name="מציין מיקום טקסט 12"/>
          <p:cNvSpPr>
            <a:spLocks noGrp="1"/>
          </p:cNvSpPr>
          <p:nvPr>
            <p:ph type="body" sz="quarter" idx="10" hasCustomPrompt="1"/>
          </p:nvPr>
        </p:nvSpPr>
        <p:spPr>
          <a:xfrm>
            <a:off x="1017916" y="1045185"/>
            <a:ext cx="7090660" cy="830997"/>
          </a:xfrm>
          <a:prstGeom prst="rect">
            <a:avLst/>
          </a:prstGeom>
        </p:spPr>
        <p:txBody>
          <a:bodyPr wrap="square">
            <a:spAutoFit/>
          </a:bodyPr>
          <a:lstStyle>
            <a:lvl1pPr marL="0" indent="0" algn="ctr" rtl="1">
              <a:buNone/>
              <a:defRPr sz="4800" b="1" baseline="0">
                <a:solidFill>
                  <a:srgbClr val="00B0F0"/>
                </a:solidFill>
                <a:effectLst>
                  <a:outerShdw blurRad="38100" dist="38100" dir="2700000" algn="tl">
                    <a:srgbClr val="000000">
                      <a:alpha val="43137"/>
                    </a:srgbClr>
                  </a:outerShdw>
                </a:effectLst>
                <a:latin typeface="Guttman Adii-Light" panose="02010401010101010101" pitchFamily="2" charset="-79"/>
                <a:ea typeface="Tahoma" panose="020B0604030504040204" pitchFamily="34" charset="0"/>
                <a:cs typeface="Guttman Adii-Light" panose="02010401010101010101" pitchFamily="2" charset="-79"/>
              </a:defRPr>
            </a:lvl1pPr>
          </a:lstStyle>
          <a:p>
            <a:pPr lvl="0"/>
            <a:r>
              <a:rPr lang="he-IL" dirty="0"/>
              <a:t>עקרונות מתקדמים בתכנות</a:t>
            </a:r>
          </a:p>
        </p:txBody>
      </p:sp>
      <p:sp>
        <p:nvSpPr>
          <p:cNvPr id="13" name="מציין מיקום טקסט 12"/>
          <p:cNvSpPr>
            <a:spLocks noGrp="1"/>
          </p:cNvSpPr>
          <p:nvPr>
            <p:ph type="body" sz="quarter" idx="11" hasCustomPrompt="1"/>
          </p:nvPr>
        </p:nvSpPr>
        <p:spPr>
          <a:xfrm>
            <a:off x="504056" y="2060850"/>
            <a:ext cx="8172400" cy="1299125"/>
          </a:xfrm>
          <a:prstGeom prst="rect">
            <a:avLst/>
          </a:prstGeom>
        </p:spPr>
        <p:txBody>
          <a:bodyPr wrap="square">
            <a:spAutoFit/>
          </a:bodyPr>
          <a:lstStyle>
            <a:lvl1pPr marL="0" indent="0" algn="ctr" rtl="1">
              <a:spcBef>
                <a:spcPts val="1200"/>
              </a:spcBef>
              <a:buNone/>
              <a:defRPr sz="6000" b="1" baseline="0">
                <a:solidFill>
                  <a:srgbClr val="002060"/>
                </a:solidFill>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defRPr>
            </a:lvl1pPr>
          </a:lstStyle>
          <a:p>
            <a:pPr lvl="0"/>
            <a:r>
              <a:rPr lang="he-IL" dirty="0"/>
              <a:t>שיעור #:</a:t>
            </a:r>
            <a:br>
              <a:rPr lang="en-US" dirty="0"/>
            </a:br>
            <a:endParaRPr lang="he-IL" dirty="0"/>
          </a:p>
        </p:txBody>
      </p:sp>
      <p:sp>
        <p:nvSpPr>
          <p:cNvPr id="14" name="מציין מיקום של תמונה 20"/>
          <p:cNvSpPr>
            <a:spLocks noGrp="1"/>
          </p:cNvSpPr>
          <p:nvPr>
            <p:ph type="pic" sz="quarter" idx="12" hasCustomPrompt="1"/>
          </p:nvPr>
        </p:nvSpPr>
        <p:spPr>
          <a:xfrm>
            <a:off x="3203848" y="5373216"/>
            <a:ext cx="2808312" cy="1246495"/>
          </a:xfrm>
          <a:prstGeom prst="rect">
            <a:avLst/>
          </a:prstGeom>
        </p:spPr>
        <p:txBody>
          <a:bodyPr wrap="square">
            <a:spAutoFit/>
          </a:bodyPr>
          <a:lstStyle>
            <a:lvl1pPr marL="0" indent="0" algn="ctr" rtl="1">
              <a:buNone/>
              <a:defRPr sz="2500" baseline="0">
                <a:solidFill>
                  <a:srgbClr val="002060"/>
                </a:solidFill>
                <a:effectLst/>
              </a:defRPr>
            </a:lvl1pPr>
          </a:lstStyle>
          <a:p>
            <a:r>
              <a:rPr lang="he-IL" dirty="0"/>
              <a:t>לוגו הקורס</a:t>
            </a:r>
            <a:br>
              <a:rPr lang="en-US" dirty="0"/>
            </a:br>
            <a:r>
              <a:rPr lang="he-IL" dirty="0"/>
              <a:t>         או</a:t>
            </a:r>
            <a:br>
              <a:rPr lang="en-US" dirty="0"/>
            </a:br>
            <a:r>
              <a:rPr lang="he-IL" dirty="0"/>
              <a:t>תמונת נושא השיעור</a:t>
            </a:r>
          </a:p>
        </p:txBody>
      </p:sp>
      <p:pic>
        <p:nvPicPr>
          <p:cNvPr id="1026" name="Picture 2" descr="D:\Users\user-pc\Downloads\לוגו מגשימים.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648744" y="-295221"/>
            <a:ext cx="3846512" cy="1612900"/>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טקסט 12"/>
          <p:cNvSpPr>
            <a:spLocks noGrp="1"/>
          </p:cNvSpPr>
          <p:nvPr>
            <p:ph type="body" sz="quarter" idx="13" hasCustomPrompt="1"/>
          </p:nvPr>
        </p:nvSpPr>
        <p:spPr>
          <a:xfrm>
            <a:off x="467544" y="3501008"/>
            <a:ext cx="8172400" cy="1323439"/>
          </a:xfrm>
          <a:prstGeom prst="rect">
            <a:avLst/>
          </a:prstGeom>
        </p:spPr>
        <p:txBody>
          <a:bodyPr wrap="square">
            <a:spAutoFit/>
          </a:bodyPr>
          <a:lstStyle>
            <a:lvl1pPr marL="0" indent="0" algn="ctr" rtl="1">
              <a:spcBef>
                <a:spcPts val="1200"/>
              </a:spcBef>
              <a:buNone/>
              <a:defRPr sz="8000" b="1" baseline="0">
                <a:solidFill>
                  <a:srgbClr val="002060"/>
                </a:solidFill>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defRPr>
            </a:lvl1pPr>
          </a:lstStyle>
          <a:p>
            <a:pPr lvl="0"/>
            <a:r>
              <a:rPr lang="he-IL" dirty="0"/>
              <a:t>נושא השיעור</a:t>
            </a:r>
          </a:p>
        </p:txBody>
      </p:sp>
    </p:spTree>
    <p:extLst>
      <p:ext uri="{BB962C8B-B14F-4D97-AF65-F5344CB8AC3E}">
        <p14:creationId xmlns:p14="http://schemas.microsoft.com/office/powerpoint/2010/main" val="494638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שקופיות תוכן">
    <p:spTree>
      <p:nvGrpSpPr>
        <p:cNvPr id="1" name=""/>
        <p:cNvGrpSpPr/>
        <p:nvPr/>
      </p:nvGrpSpPr>
      <p:grpSpPr>
        <a:xfrm>
          <a:off x="0" y="0"/>
          <a:ext cx="0" cy="0"/>
          <a:chOff x="0" y="0"/>
          <a:chExt cx="0" cy="0"/>
        </a:xfrm>
      </p:grpSpPr>
      <p:pic>
        <p:nvPicPr>
          <p:cNvPr id="122882"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8421" t="54595" r="12565"/>
          <a:stretch/>
        </p:blipFill>
        <p:spPr bwMode="auto">
          <a:xfrm rot="5400000">
            <a:off x="-2643977" y="2663450"/>
            <a:ext cx="6855579" cy="1527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userDrawn="1"/>
        </p:nvSpPr>
        <p:spPr>
          <a:xfrm>
            <a:off x="-71258" y="6538791"/>
            <a:ext cx="466794" cy="369332"/>
          </a:xfrm>
          <a:prstGeom prst="rect">
            <a:avLst/>
          </a:prstGeom>
          <a:noFill/>
        </p:spPr>
        <p:txBody>
          <a:bodyPr wrap="none" rtlCol="1">
            <a:spAutoFit/>
          </a:bodyPr>
          <a:lstStyle/>
          <a:p>
            <a:pPr algn="r" rtl="1"/>
            <a:fld id="{3E06A03F-5312-4F84-9A7F-6C834945DC72}" type="slidenum">
              <a:rPr lang="he-IL" b="1" smtClean="0"/>
              <a:pPr algn="r" rtl="1"/>
              <a:t>‹#›</a:t>
            </a:fld>
            <a:endParaRPr lang="he-IL" b="1" dirty="0"/>
          </a:p>
        </p:txBody>
      </p:sp>
      <p:sp>
        <p:nvSpPr>
          <p:cNvPr id="6" name="מציין מיקום טקסט 15"/>
          <p:cNvSpPr>
            <a:spLocks noGrp="1"/>
          </p:cNvSpPr>
          <p:nvPr>
            <p:ph type="body" sz="quarter" idx="13" hasCustomPrompt="1"/>
          </p:nvPr>
        </p:nvSpPr>
        <p:spPr>
          <a:xfrm>
            <a:off x="1160926" y="-27384"/>
            <a:ext cx="6795450" cy="1015663"/>
          </a:xfrm>
          <a:prstGeom prst="rect">
            <a:avLst/>
          </a:prstGeom>
        </p:spPr>
        <p:txBody>
          <a:bodyPr wrap="square" anchor="b">
            <a:normAutofit/>
          </a:bodyPr>
          <a:lstStyle>
            <a:lvl1pPr marL="0" indent="0" algn="ctr" rtl="1">
              <a:buNone/>
              <a:defRPr sz="6000" b="1">
                <a:solidFill>
                  <a:srgbClr val="00B0F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defRPr>
            </a:lvl1pPr>
          </a:lstStyle>
          <a:p>
            <a:pPr lvl="0"/>
            <a:r>
              <a:rPr lang="he-IL" dirty="0"/>
              <a:t>כותרת</a:t>
            </a:r>
          </a:p>
        </p:txBody>
      </p:sp>
      <p:sp>
        <p:nvSpPr>
          <p:cNvPr id="9" name="TextBox 8"/>
          <p:cNvSpPr txBox="1"/>
          <p:nvPr userDrawn="1"/>
        </p:nvSpPr>
        <p:spPr>
          <a:xfrm>
            <a:off x="2443809" y="6560277"/>
            <a:ext cx="4256293" cy="338554"/>
          </a:xfrm>
          <a:prstGeom prst="rect">
            <a:avLst/>
          </a:prstGeom>
          <a:noFill/>
        </p:spPr>
        <p:txBody>
          <a:bodyPr wrap="none" rtlCol="1">
            <a:spAutoFit/>
          </a:body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altLang="he-IL" sz="1600" b="0" i="0" u="none" strike="noStrike" kern="0" cap="none" spc="0" normalizeH="0" baseline="0" noProof="0" dirty="0">
                <a:ln>
                  <a:noFill/>
                </a:ln>
                <a:solidFill>
                  <a:srgbClr val="000000"/>
                </a:solidFill>
                <a:effectLst/>
                <a:uLnTx/>
                <a:uFillTx/>
                <a:latin typeface="Aharoni" panose="02010803020104030203" pitchFamily="2" charset="-79"/>
                <a:ea typeface="+mn-ea"/>
                <a:cs typeface="Aharoni" panose="02010803020104030203" pitchFamily="2" charset="-79"/>
              </a:rPr>
              <a:t>עקרונות מתקדמים בתכנות - שיעור 2: תכנות מונחה עצמים</a:t>
            </a:r>
            <a:endParaRPr kumimoji="0" lang="es-ES" altLang="he-IL" sz="1600" b="0" i="0" u="none" strike="noStrike" kern="0" cap="none" spc="0" normalizeH="0" baseline="0" noProof="0" dirty="0">
              <a:ln>
                <a:noFill/>
              </a:ln>
              <a:solidFill>
                <a:srgbClr val="000000"/>
              </a:solidFill>
              <a:effectLst/>
              <a:uLnTx/>
              <a:uFillTx/>
              <a:latin typeface="Aharoni" panose="02010803020104030203" pitchFamily="2" charset="-79"/>
              <a:ea typeface="+mn-ea"/>
              <a:cs typeface="Aharoni" panose="02010803020104030203" pitchFamily="2" charset="-79"/>
            </a:endParaRPr>
          </a:p>
        </p:txBody>
      </p:sp>
      <p:sp>
        <p:nvSpPr>
          <p:cNvPr id="10" name="מציין מיקום טקסט 9"/>
          <p:cNvSpPr>
            <a:spLocks noGrp="1"/>
          </p:cNvSpPr>
          <p:nvPr>
            <p:ph type="body" sz="quarter" idx="17" hasCustomPrompt="1"/>
          </p:nvPr>
        </p:nvSpPr>
        <p:spPr>
          <a:xfrm>
            <a:off x="1043608" y="1052736"/>
            <a:ext cx="7993062" cy="5486055"/>
          </a:xfrm>
          <a:prstGeom prst="rect">
            <a:avLst/>
          </a:prstGeom>
        </p:spPr>
        <p:txBody>
          <a:bodyPr>
            <a:normAutofit/>
          </a:bodyPr>
          <a:lstStyle>
            <a:lvl1pPr marL="342900" indent="-342900" algn="r" rtl="1">
              <a:buSzPct val="70000"/>
              <a:buFontTx/>
              <a:buBlip>
                <a:blip r:embed="rId3"/>
              </a:buBlip>
              <a:defRPr sz="2800">
                <a:sym typeface="Wingdings" panose="05000000000000000000" pitchFamily="2" charset="2"/>
              </a:defRPr>
            </a:lvl1pPr>
            <a:lvl2pPr algn="r" rtl="1">
              <a:defRPr sz="2400"/>
            </a:lvl2pPr>
          </a:lstStyle>
          <a:p>
            <a:pPr lvl="0"/>
            <a:r>
              <a:rPr lang="he-IL" dirty="0"/>
              <a:t>רשמו כאן את התוכן.</a:t>
            </a:r>
          </a:p>
          <a:p>
            <a:pPr lvl="1"/>
            <a:r>
              <a:rPr lang="he-IL" dirty="0"/>
              <a:t>בולטים</a:t>
            </a:r>
            <a:br>
              <a:rPr lang="he-IL" dirty="0"/>
            </a:br>
            <a:br>
              <a:rPr lang="he-IL" dirty="0"/>
            </a:br>
            <a:r>
              <a:rPr lang="he-IL" dirty="0"/>
              <a:t>בכדי לשנות את הכותרת התחתונה:</a:t>
            </a:r>
            <a:br>
              <a:rPr lang="he-IL" dirty="0"/>
            </a:br>
            <a:r>
              <a:rPr lang="he-IL" dirty="0"/>
              <a:t>תצוגה  "תבנית בסיס לשקופיות".</a:t>
            </a:r>
          </a:p>
        </p:txBody>
      </p:sp>
      <p:pic>
        <p:nvPicPr>
          <p:cNvPr id="11" name="Picture 2" descr="D:\Users\user-pc\Downloads\לוגו מגשימים.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822142" y="-99392"/>
            <a:ext cx="1502386" cy="629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2783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כותרת נושא">
    <p:spTree>
      <p:nvGrpSpPr>
        <p:cNvPr id="1" name=""/>
        <p:cNvGrpSpPr/>
        <p:nvPr/>
      </p:nvGrpSpPr>
      <p:grpSpPr>
        <a:xfrm>
          <a:off x="0" y="0"/>
          <a:ext cx="0" cy="0"/>
          <a:chOff x="0" y="0"/>
          <a:chExt cx="0" cy="0"/>
        </a:xfrm>
      </p:grpSpPr>
      <p:sp>
        <p:nvSpPr>
          <p:cNvPr id="5" name="TextBox 4"/>
          <p:cNvSpPr txBox="1"/>
          <p:nvPr userDrawn="1"/>
        </p:nvSpPr>
        <p:spPr>
          <a:xfrm>
            <a:off x="-71258" y="6538791"/>
            <a:ext cx="466794" cy="369332"/>
          </a:xfrm>
          <a:prstGeom prst="rect">
            <a:avLst/>
          </a:prstGeom>
          <a:noFill/>
        </p:spPr>
        <p:txBody>
          <a:bodyPr wrap="none" rtlCol="1">
            <a:spAutoFit/>
          </a:bodyPr>
          <a:lstStyle/>
          <a:p>
            <a:pPr algn="r" rtl="1"/>
            <a:fld id="{3E06A03F-5312-4F84-9A7F-6C834945DC72}" type="slidenum">
              <a:rPr lang="he-IL" b="1" smtClean="0"/>
              <a:pPr algn="r" rtl="1"/>
              <a:t>‹#›</a:t>
            </a:fld>
            <a:endParaRPr lang="he-IL" b="1" dirty="0"/>
          </a:p>
        </p:txBody>
      </p:sp>
      <p:sp>
        <p:nvSpPr>
          <p:cNvPr id="6" name="מציין מיקום טקסט 15"/>
          <p:cNvSpPr>
            <a:spLocks noGrp="1"/>
          </p:cNvSpPr>
          <p:nvPr>
            <p:ph type="body" sz="quarter" idx="13" hasCustomPrompt="1"/>
          </p:nvPr>
        </p:nvSpPr>
        <p:spPr>
          <a:xfrm>
            <a:off x="765358" y="1196752"/>
            <a:ext cx="7056784" cy="3888432"/>
          </a:xfrm>
          <a:prstGeom prst="rect">
            <a:avLst/>
          </a:prstGeom>
        </p:spPr>
        <p:txBody>
          <a:bodyPr wrap="square" anchor="ctr">
            <a:normAutofit/>
          </a:bodyPr>
          <a:lstStyle>
            <a:lvl1pPr marL="0" indent="0" algn="ctr" rtl="1">
              <a:buNone/>
              <a:defRPr sz="6000" b="1">
                <a:solidFill>
                  <a:srgbClr val="00B0F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defRPr>
            </a:lvl1pPr>
          </a:lstStyle>
          <a:p>
            <a:pPr lvl="0"/>
            <a:r>
              <a:rPr lang="he-IL" dirty="0"/>
              <a:t>כותרת</a:t>
            </a:r>
          </a:p>
        </p:txBody>
      </p:sp>
      <p:sp>
        <p:nvSpPr>
          <p:cNvPr id="9" name="TextBox 8"/>
          <p:cNvSpPr txBox="1"/>
          <p:nvPr userDrawn="1"/>
        </p:nvSpPr>
        <p:spPr>
          <a:xfrm>
            <a:off x="2443809" y="6560277"/>
            <a:ext cx="4256293" cy="338554"/>
          </a:xfrm>
          <a:prstGeom prst="rect">
            <a:avLst/>
          </a:prstGeom>
          <a:noFill/>
        </p:spPr>
        <p:txBody>
          <a:bodyPr wrap="none" rtlCol="1">
            <a:spAutoFit/>
          </a:bodyPr>
          <a:lstStyle/>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altLang="he-IL" sz="1600" b="0" i="0" u="none" strike="noStrike" kern="0" cap="none" spc="0" normalizeH="0" baseline="0" noProof="0" dirty="0">
                <a:ln>
                  <a:noFill/>
                </a:ln>
                <a:solidFill>
                  <a:srgbClr val="000000"/>
                </a:solidFill>
                <a:effectLst/>
                <a:uLnTx/>
                <a:uFillTx/>
                <a:latin typeface="Aharoni" panose="02010803020104030203" pitchFamily="2" charset="-79"/>
                <a:ea typeface="+mn-ea"/>
                <a:cs typeface="Aharoni" panose="02010803020104030203" pitchFamily="2" charset="-79"/>
              </a:rPr>
              <a:t>עקרונות מתקדמים בתכנות - שיעור 2: תכנות מונחה עצמים</a:t>
            </a:r>
            <a:endParaRPr kumimoji="0" lang="es-ES" altLang="he-IL" sz="1600" b="0" i="0" u="none" strike="noStrike" kern="0" cap="none" spc="0" normalizeH="0" baseline="0" noProof="0" dirty="0">
              <a:ln>
                <a:noFill/>
              </a:ln>
              <a:solidFill>
                <a:srgbClr val="000000"/>
              </a:solidFill>
              <a:effectLst/>
              <a:uLnTx/>
              <a:uFillTx/>
              <a:latin typeface="Aharoni" panose="02010803020104030203" pitchFamily="2" charset="-79"/>
              <a:ea typeface="+mn-ea"/>
              <a:cs typeface="Aharoni" panose="02010803020104030203" pitchFamily="2" charset="-79"/>
            </a:endParaRPr>
          </a:p>
        </p:txBody>
      </p:sp>
      <p:pic>
        <p:nvPicPr>
          <p:cNvPr id="11" name="Picture 2" descr="D:\Users\user-pc\Downloads\לוגו מגשימים.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22142" y="-99392"/>
            <a:ext cx="1502386" cy="629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08564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AE6FCF3A-0C79-4256-A6A0-811EA95D58C9}" type="datetimeFigureOut">
              <a:rPr lang="fr-FR">
                <a:solidFill>
                  <a:prstClr val="black">
                    <a:tint val="75000"/>
                  </a:prstClr>
                </a:solidFill>
              </a:rPr>
              <a:pPr>
                <a:defRPr/>
              </a:pPr>
              <a:t>05/10/2017</a:t>
            </a:fld>
            <a:endParaRPr lang="fr-FR">
              <a:solidFill>
                <a:prstClr val="black">
                  <a:tint val="75000"/>
                </a:prstClr>
              </a:solidFill>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fr-FR">
              <a:solidFill>
                <a:prstClr val="black">
                  <a:tint val="75000"/>
                </a:prstClr>
              </a:solidFill>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0EB357F2-9416-4137-8D82-6AD55D979900}" type="slidenum">
              <a:rPr lang="fr-FR">
                <a:solidFill>
                  <a:prstClr val="black">
                    <a:tint val="75000"/>
                  </a:prstClr>
                </a:solidFill>
              </a:rPr>
              <a:pPr>
                <a:defRPr/>
              </a:pPr>
              <a:t>‹#›</a:t>
            </a:fld>
            <a:endParaRPr lang="fr-FR">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42.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gif"/><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gif"/></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52.xml"/><Relationship Id="rId7" Type="http://schemas.openxmlformats.org/officeDocument/2006/relationships/image" Target="../media/image47.gif"/><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he-IL"/>
              <a:t>עקרונות מתקדמים בתכנות</a:t>
            </a:r>
            <a:endParaRPr lang="he-IL" dirty="0"/>
          </a:p>
        </p:txBody>
      </p:sp>
      <p:sp>
        <p:nvSpPr>
          <p:cNvPr id="3" name="מציין מיקום טקסט 2"/>
          <p:cNvSpPr>
            <a:spLocks noGrp="1"/>
          </p:cNvSpPr>
          <p:nvPr>
            <p:ph type="body" sz="quarter" idx="11"/>
          </p:nvPr>
        </p:nvSpPr>
        <p:spPr/>
        <p:txBody>
          <a:bodyPr/>
          <a:lstStyle/>
          <a:p>
            <a:r>
              <a:rPr lang="he-IL"/>
              <a:t>שיעור 2:</a:t>
            </a:r>
            <a:endParaRPr lang="he-IL" dirty="0"/>
          </a:p>
        </p:txBody>
      </p:sp>
      <p:sp>
        <p:nvSpPr>
          <p:cNvPr id="13" name="מציין מיקום טקסט 12"/>
          <p:cNvSpPr>
            <a:spLocks noGrp="1"/>
          </p:cNvSpPr>
          <p:nvPr>
            <p:ph type="body" sz="quarter" idx="13"/>
          </p:nvPr>
        </p:nvSpPr>
        <p:spPr>
          <a:xfrm>
            <a:off x="467544" y="3501008"/>
            <a:ext cx="8172400" cy="1323439"/>
          </a:xfrm>
        </p:spPr>
        <p:txBody>
          <a:bodyPr/>
          <a:lstStyle/>
          <a:p>
            <a:r>
              <a:rPr lang="he-IL" dirty="0"/>
              <a:t>תכנות מונחה עצמים</a:t>
            </a:r>
          </a:p>
        </p:txBody>
      </p:sp>
      <p:pic>
        <p:nvPicPr>
          <p:cNvPr id="2050" name="Picture 2" descr="Image result for object oriented programm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4" y="5013176"/>
            <a:ext cx="2513857" cy="1678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001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a:xfrm>
            <a:off x="395536" y="1196752"/>
            <a:ext cx="7776864" cy="3888432"/>
          </a:xfrm>
        </p:spPr>
        <p:txBody>
          <a:bodyPr>
            <a:normAutofit/>
          </a:bodyPr>
          <a:lstStyle/>
          <a:p>
            <a:r>
              <a:rPr lang="he-IL" sz="5400" dirty="0"/>
              <a:t>תכנות מונחה עצמים</a:t>
            </a:r>
          </a:p>
          <a:p>
            <a:r>
              <a:rPr lang="en-US" sz="5400" dirty="0"/>
              <a:t>OOP</a:t>
            </a:r>
            <a:endParaRPr lang="he-IL" sz="5400" dirty="0"/>
          </a:p>
        </p:txBody>
      </p:sp>
    </p:spTree>
    <p:extLst>
      <p:ext uri="{BB962C8B-B14F-4D97-AF65-F5344CB8AC3E}">
        <p14:creationId xmlns:p14="http://schemas.microsoft.com/office/powerpoint/2010/main" val="3204008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he-IL"/>
              <a:t>תכנות מונחה עצמים</a:t>
            </a:r>
          </a:p>
          <a:p>
            <a:r>
              <a:rPr lang="en-US"/>
              <a:t>Object Oriented Programming</a:t>
            </a:r>
            <a:endParaRPr lang="he-IL" dirty="0"/>
          </a:p>
        </p:txBody>
      </p:sp>
      <p:sp>
        <p:nvSpPr>
          <p:cNvPr id="4" name="מציין מיקום טקסט 3"/>
          <p:cNvSpPr>
            <a:spLocks noGrp="1"/>
          </p:cNvSpPr>
          <p:nvPr>
            <p:ph type="body" sz="quarter" idx="17"/>
          </p:nvPr>
        </p:nvSpPr>
        <p:spPr>
          <a:xfrm>
            <a:off x="1043608" y="1052737"/>
            <a:ext cx="7993062" cy="2592288"/>
          </a:xfrm>
        </p:spPr>
        <p:txBody>
          <a:bodyPr>
            <a:normAutofit/>
          </a:bodyPr>
          <a:lstStyle/>
          <a:p>
            <a:r>
              <a:rPr lang="he-IL" dirty="0"/>
              <a:t>גישה שמטרתה לדמות כמה שיותר את האופן בו בני אדם חושבים - באמצעות עצמים (נושא המשפט).</a:t>
            </a:r>
          </a:p>
          <a:p>
            <a:r>
              <a:rPr lang="he-IL" dirty="0"/>
              <a:t>כשכותבים קוד – הרבה פעמים צריך לחלק את המערכת לרכיבים ותתי רכיבים. איך נחלק?</a:t>
            </a:r>
          </a:p>
          <a:p>
            <a:r>
              <a:rPr lang="he-IL" dirty="0"/>
              <a:t>מילת המפתח פה היא </a:t>
            </a:r>
            <a:r>
              <a:rPr lang="he-IL" b="1" dirty="0"/>
              <a:t>אבסטרקציה</a:t>
            </a:r>
            <a:r>
              <a:rPr lang="he-IL" dirty="0"/>
              <a:t> (הפשטה)</a:t>
            </a:r>
            <a:endParaRPr lang="en-US" dirty="0"/>
          </a:p>
        </p:txBody>
      </p:sp>
      <p:pic>
        <p:nvPicPr>
          <p:cNvPr id="1026" name="Picture 2" descr="https://t2.ftcdn.net/jpg/00/45/92/39/400_F_45923991_FwDW4V5ULELtixpqafW2jDdHWhgvbbC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347322">
            <a:off x="482343" y="3805716"/>
            <a:ext cx="1621559" cy="176129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Picture 2" descr="http://ww2.hdnux.com/photos/10/22/40/2172965/5/628x471.jpg">
            <a:extLst>
              <a:ext uri="{FF2B5EF4-FFF2-40B4-BE49-F238E27FC236}">
                <a16:creationId xmlns:a16="http://schemas.microsoft.com/office/drawing/2014/main" id="{2178025A-FE19-4CAE-9C69-4E9540AADB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4" y="4005064"/>
            <a:ext cx="1680121" cy="23138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4D71B8-62B0-4C26-8CDA-C194B6755C9E}"/>
              </a:ext>
            </a:extLst>
          </p:cNvPr>
          <p:cNvSpPr txBox="1"/>
          <p:nvPr/>
        </p:nvSpPr>
        <p:spPr>
          <a:xfrm>
            <a:off x="3474132" y="4221088"/>
            <a:ext cx="2970076" cy="1200329"/>
          </a:xfrm>
          <a:prstGeom prst="rect">
            <a:avLst/>
          </a:prstGeom>
          <a:noFill/>
        </p:spPr>
        <p:txBody>
          <a:bodyPr wrap="square" rtlCol="0">
            <a:spAutoFit/>
          </a:bodyPr>
          <a:lstStyle/>
          <a:p>
            <a:r>
              <a:rPr lang="en-US" dirty="0"/>
              <a:t>Alan Kay: Inventor of OOP – inspired by human cell.</a:t>
            </a:r>
          </a:p>
          <a:p>
            <a:endParaRPr lang="en-US" dirty="0"/>
          </a:p>
          <a:p>
            <a:endParaRPr lang="en-US" dirty="0"/>
          </a:p>
        </p:txBody>
      </p:sp>
    </p:spTree>
    <p:extLst>
      <p:ext uri="{BB962C8B-B14F-4D97-AF65-F5344CB8AC3E}">
        <p14:creationId xmlns:p14="http://schemas.microsoft.com/office/powerpoint/2010/main" val="307296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a:xfrm>
            <a:off x="395536" y="1196752"/>
            <a:ext cx="7776864" cy="3888432"/>
          </a:xfrm>
        </p:spPr>
        <p:txBody>
          <a:bodyPr/>
          <a:lstStyle/>
          <a:p>
            <a:r>
              <a:rPr lang="en-US" dirty="0"/>
              <a:t>Classes &amp; Objects</a:t>
            </a:r>
          </a:p>
          <a:p>
            <a:r>
              <a:rPr lang="he-IL" dirty="0"/>
              <a:t>מחלקות ואובייקטים</a:t>
            </a:r>
          </a:p>
        </p:txBody>
      </p:sp>
    </p:spTree>
    <p:extLst>
      <p:ext uri="{BB962C8B-B14F-4D97-AF65-F5344CB8AC3E}">
        <p14:creationId xmlns:p14="http://schemas.microsoft.com/office/powerpoint/2010/main" val="1597292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dirty="0"/>
              <a:t>מחלקה - </a:t>
            </a:r>
            <a:r>
              <a:rPr lang="en-US" dirty="0"/>
              <a:t>class</a:t>
            </a:r>
            <a:endParaRPr lang="he-IL" dirty="0"/>
          </a:p>
        </p:txBody>
      </p:sp>
      <p:sp>
        <p:nvSpPr>
          <p:cNvPr id="4" name="מציין מיקום טקסט 3"/>
          <p:cNvSpPr>
            <a:spLocks noGrp="1"/>
          </p:cNvSpPr>
          <p:nvPr>
            <p:ph type="body" sz="quarter" idx="17"/>
          </p:nvPr>
        </p:nvSpPr>
        <p:spPr/>
        <p:txBody>
          <a:bodyPr>
            <a:normAutofit/>
          </a:bodyPr>
          <a:lstStyle/>
          <a:p>
            <a:r>
              <a:rPr lang="he-IL" dirty="0"/>
              <a:t>הרכיב הבסיסי של מערכת התוכנה ב-</a:t>
            </a:r>
            <a:r>
              <a:rPr lang="en-US" dirty="0"/>
              <a:t>OOP</a:t>
            </a:r>
            <a:endParaRPr lang="he-IL" dirty="0"/>
          </a:p>
          <a:p>
            <a:r>
              <a:rPr lang="he-IL" dirty="0"/>
              <a:t>טיפוס נתונים מורכב </a:t>
            </a:r>
          </a:p>
          <a:p>
            <a:pPr lvl="1"/>
            <a:r>
              <a:rPr lang="he-IL" dirty="0"/>
              <a:t>מכיל בתוכו משתנים (שדות/מאפיינים)</a:t>
            </a:r>
            <a:r>
              <a:rPr lang="en-US" dirty="0"/>
              <a:t> </a:t>
            </a:r>
            <a:r>
              <a:rPr lang="he-IL" dirty="0"/>
              <a:t> מסוג טיפוס נתונים פשוט (</a:t>
            </a:r>
            <a:r>
              <a:rPr lang="en-US" dirty="0"/>
              <a:t>int, float..</a:t>
            </a:r>
            <a:r>
              <a:rPr lang="he-IL" dirty="0"/>
              <a:t>)</a:t>
            </a:r>
          </a:p>
          <a:p>
            <a:pPr lvl="1"/>
            <a:r>
              <a:rPr lang="he-IL" dirty="0"/>
              <a:t>מכיל בתוכו משתנים (שדות/מאפיינים)</a:t>
            </a:r>
            <a:r>
              <a:rPr lang="en-US" dirty="0"/>
              <a:t> </a:t>
            </a:r>
            <a:r>
              <a:rPr lang="he-IL" dirty="0"/>
              <a:t>מסוג טיפוס נתונים מורכב </a:t>
            </a:r>
          </a:p>
          <a:p>
            <a:pPr lvl="1"/>
            <a:r>
              <a:rPr lang="he-IL" dirty="0"/>
              <a:t>מכיל בתוכו פונקציות (פעולות) המגדירות את הממשק</a:t>
            </a:r>
          </a:p>
          <a:p>
            <a:r>
              <a:rPr lang="he-IL" dirty="0"/>
              <a:t>מחלקה היא ישות רעיונית (מופשטת)</a:t>
            </a:r>
          </a:p>
        </p:txBody>
      </p:sp>
      <p:pic>
        <p:nvPicPr>
          <p:cNvPr id="5" name="Picture 2" descr="http://images.wikia.com/simpsons/images/1/18/Bart's_Class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4703986"/>
            <a:ext cx="2831622" cy="16401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1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pPr rtl="0"/>
            <a:r>
              <a:rPr lang="he-IL" dirty="0"/>
              <a:t>תכנות מונחה עצמים</a:t>
            </a:r>
          </a:p>
          <a:p>
            <a:pPr rtl="0"/>
            <a:r>
              <a:rPr lang="en-US" dirty="0"/>
              <a:t>OOP</a:t>
            </a:r>
            <a:endParaRPr lang="he-IL" dirty="0"/>
          </a:p>
        </p:txBody>
      </p:sp>
      <p:sp>
        <p:nvSpPr>
          <p:cNvPr id="4" name="מציין מיקום טקסט 3"/>
          <p:cNvSpPr>
            <a:spLocks noGrp="1"/>
          </p:cNvSpPr>
          <p:nvPr>
            <p:ph type="body" sz="quarter" idx="17"/>
          </p:nvPr>
        </p:nvSpPr>
        <p:spPr>
          <a:xfrm>
            <a:off x="1043608" y="980728"/>
            <a:ext cx="7993062" cy="5500464"/>
          </a:xfrm>
        </p:spPr>
        <p:txBody>
          <a:bodyPr>
            <a:normAutofit/>
          </a:bodyPr>
          <a:lstStyle/>
          <a:p>
            <a:r>
              <a:rPr lang="he-IL" dirty="0"/>
              <a:t>אחד הדברים שהכי קשים לנו בקוד זה לנהל את ה</a:t>
            </a:r>
            <a:r>
              <a:rPr lang="he-IL" b="1" dirty="0"/>
              <a:t>מצב </a:t>
            </a:r>
            <a:r>
              <a:rPr lang="he-IL" dirty="0"/>
              <a:t>של התוכנה שלנו. </a:t>
            </a:r>
          </a:p>
          <a:p>
            <a:r>
              <a:rPr lang="he-IL" dirty="0"/>
              <a:t>אנחנו היינו רוצים </a:t>
            </a:r>
            <a:r>
              <a:rPr lang="he-IL" b="1" dirty="0"/>
              <a:t>לבודד</a:t>
            </a:r>
            <a:r>
              <a:rPr lang="he-IL" dirty="0"/>
              <a:t> את המצב לחלקים שאפשר לנהל בקלות ולחשוב עליהם באופן ברור. כך שלכל חלק יש </a:t>
            </a:r>
            <a:r>
              <a:rPr lang="he-IL" b="1" dirty="0"/>
              <a:t>אחריות על דבר אחד</a:t>
            </a:r>
            <a:r>
              <a:rPr lang="he-IL" dirty="0"/>
              <a:t>.</a:t>
            </a:r>
          </a:p>
          <a:p>
            <a:r>
              <a:rPr lang="he-IL" dirty="0"/>
              <a:t>כל חלק בתוכנה חושף </a:t>
            </a:r>
            <a:r>
              <a:rPr lang="he-IL" b="1" dirty="0"/>
              <a:t>חוזה</a:t>
            </a:r>
            <a:r>
              <a:rPr lang="he-IL" dirty="0"/>
              <a:t> שמגדיר מה הוא יודע לעשות. רכיבים אחרים עובדים רק מול החוזה. זאת האבסטרקציה. </a:t>
            </a:r>
          </a:p>
          <a:p>
            <a:r>
              <a:rPr lang="he-IL" sz="2400" dirty="0"/>
              <a:t>באמצעות מודל מחשבתי בו כל רכיב מכיל מצב שמוחבא משאר התוכנה – אנחנו יוצרים קוד שכל לעבוד איתו.</a:t>
            </a:r>
          </a:p>
        </p:txBody>
      </p:sp>
    </p:spTree>
    <p:extLst>
      <p:ext uri="{BB962C8B-B14F-4D97-AF65-F5344CB8AC3E}">
        <p14:creationId xmlns:p14="http://schemas.microsoft.com/office/powerpoint/2010/main" val="297032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dirty="0"/>
              <a:t>מחלקה ב </a:t>
            </a:r>
            <a:r>
              <a:rPr lang="en-US" dirty="0" err="1"/>
              <a:t>c++</a:t>
            </a:r>
            <a:endParaRPr lang="he-IL" dirty="0"/>
          </a:p>
        </p:txBody>
      </p:sp>
      <p:sp>
        <p:nvSpPr>
          <p:cNvPr id="4" name="מציין מיקום טקסט 3"/>
          <p:cNvSpPr>
            <a:spLocks noGrp="1"/>
          </p:cNvSpPr>
          <p:nvPr>
            <p:ph type="body" sz="quarter" idx="17"/>
          </p:nvPr>
        </p:nvSpPr>
        <p:spPr>
          <a:xfrm>
            <a:off x="1043608" y="1052736"/>
            <a:ext cx="7993062" cy="5400600"/>
          </a:xfrm>
        </p:spPr>
        <p:txBody>
          <a:bodyPr>
            <a:normAutofit lnSpcReduction="10000"/>
          </a:bodyPr>
          <a:lstStyle/>
          <a:p>
            <a:r>
              <a:rPr lang="he-IL" dirty="0"/>
              <a:t>רוצים להגדיר טיפוס נתונים חדש שמייצג תאריך. איך?</a:t>
            </a:r>
          </a:p>
          <a:p>
            <a:endParaRPr lang="he-IL" dirty="0"/>
          </a:p>
          <a:p>
            <a:endParaRPr lang="he-IL" dirty="0"/>
          </a:p>
          <a:p>
            <a:endParaRPr lang="he-IL" dirty="0"/>
          </a:p>
          <a:p>
            <a:endParaRPr lang="he-IL" dirty="0"/>
          </a:p>
          <a:p>
            <a:endParaRPr lang="he-IL" dirty="0"/>
          </a:p>
          <a:p>
            <a:endParaRPr lang="he-IL" dirty="0"/>
          </a:p>
          <a:p>
            <a:pPr marL="0" indent="0">
              <a:buNone/>
            </a:pPr>
            <a:endParaRPr lang="he-IL" dirty="0"/>
          </a:p>
          <a:p>
            <a:r>
              <a:rPr lang="he-IL" dirty="0"/>
              <a:t>לכל משתנה מסוג טיפוס הנתונים הנ"ל יהיו 3 מאפיינים ו-2 פעולות</a:t>
            </a:r>
          </a:p>
          <a:p>
            <a:r>
              <a:rPr lang="he-IL" dirty="0"/>
              <a:t>מה חסר?</a:t>
            </a:r>
          </a:p>
          <a:p>
            <a:pPr marL="0" indent="0">
              <a:buNone/>
            </a:pPr>
            <a:endParaRPr lang="he-IL"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844824"/>
            <a:ext cx="5594176" cy="28803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1591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animEffect transition="in" filter="fade">
                                      <p:cBhvr>
                                        <p:cTn id="11" dur="500"/>
                                        <p:tgtEl>
                                          <p:spTgt spid="307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he-IL" dirty="0"/>
              <a:t>מחלקה ב </a:t>
            </a:r>
            <a:r>
              <a:rPr lang="en-US" dirty="0" err="1"/>
              <a:t>c++</a:t>
            </a:r>
            <a:endParaRPr lang="he-IL" dirty="0"/>
          </a:p>
        </p:txBody>
      </p:sp>
      <p:sp>
        <p:nvSpPr>
          <p:cNvPr id="4" name="מציין מיקום טקסט 3"/>
          <p:cNvSpPr>
            <a:spLocks noGrp="1"/>
          </p:cNvSpPr>
          <p:nvPr>
            <p:ph type="body" sz="quarter" idx="17"/>
          </p:nvPr>
        </p:nvSpPr>
        <p:spPr>
          <a:xfrm>
            <a:off x="1043608" y="1052736"/>
            <a:ext cx="7993062" cy="5256584"/>
          </a:xfrm>
        </p:spPr>
        <p:txBody>
          <a:bodyPr>
            <a:normAutofit/>
          </a:bodyPr>
          <a:lstStyle/>
          <a:p>
            <a:r>
              <a:rPr lang="he-IL" dirty="0"/>
              <a:t>ועכשיו המימוש...</a:t>
            </a:r>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pPr marL="0" indent="0">
              <a:buNone/>
            </a:pPr>
            <a:endParaRPr lang="he-IL" dirty="0"/>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13" t="49618" r="67500" b="16513"/>
          <a:stretch/>
        </p:blipFill>
        <p:spPr bwMode="auto">
          <a:xfrm>
            <a:off x="1115616" y="1717196"/>
            <a:ext cx="6459296" cy="40902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6593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099"/>
                                        </p:tgtEl>
                                        <p:attrNameLst>
                                          <p:attrName>style.visibility</p:attrName>
                                        </p:attrNameLst>
                                      </p:cBhvr>
                                      <p:to>
                                        <p:strVal val="visible"/>
                                      </p:to>
                                    </p:set>
                                    <p:animEffect transition="in" filter="fade">
                                      <p:cBhvr>
                                        <p:cTn id="9"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he-IL"/>
              <a:t>עצם/אובייקט</a:t>
            </a:r>
            <a:endParaRPr lang="he-IL" dirty="0"/>
          </a:p>
        </p:txBody>
      </p:sp>
      <p:sp>
        <p:nvSpPr>
          <p:cNvPr id="4" name="מציין מיקום טקסט 3"/>
          <p:cNvSpPr>
            <a:spLocks noGrp="1"/>
          </p:cNvSpPr>
          <p:nvPr>
            <p:ph type="body" sz="quarter" idx="17"/>
          </p:nvPr>
        </p:nvSpPr>
        <p:spPr/>
        <p:txBody>
          <a:bodyPr/>
          <a:lstStyle/>
          <a:p>
            <a:r>
              <a:rPr lang="he-IL" dirty="0"/>
              <a:t>משתנה מסוג טיפוס נתונים שהוגדר כמחלקה (</a:t>
            </a:r>
            <a:r>
              <a:rPr lang="en-US" dirty="0"/>
              <a:t>Class</a:t>
            </a:r>
            <a:r>
              <a:rPr lang="he-IL" dirty="0"/>
              <a:t>) נקרא "עצם של המחלקה" או "אובייקט מסוג המחלקה"</a:t>
            </a:r>
          </a:p>
          <a:p>
            <a:pPr lvl="1"/>
            <a:r>
              <a:rPr lang="he-IL" dirty="0"/>
              <a:t>לדוגמא: </a:t>
            </a:r>
            <a:r>
              <a:rPr lang="en-US" dirty="0"/>
              <a:t>Date </a:t>
            </a:r>
            <a:r>
              <a:rPr lang="en-US" dirty="0" err="1"/>
              <a:t>danBirthdate</a:t>
            </a:r>
            <a:r>
              <a:rPr lang="en-US" dirty="0"/>
              <a:t>;</a:t>
            </a:r>
            <a:endParaRPr lang="he-IL" dirty="0"/>
          </a:p>
          <a:p>
            <a:pPr lvl="1"/>
            <a:r>
              <a:rPr lang="en-US" dirty="0" err="1"/>
              <a:t>danBirthDate</a:t>
            </a:r>
            <a:r>
              <a:rPr lang="he-IL" dirty="0"/>
              <a:t> הוא עצם מסוג </a:t>
            </a:r>
            <a:r>
              <a:rPr lang="en-US" dirty="0"/>
              <a:t>Date</a:t>
            </a:r>
            <a:endParaRPr lang="he-IL" dirty="0"/>
          </a:p>
          <a:p>
            <a:r>
              <a:rPr lang="he-IL" dirty="0"/>
              <a:t>עצם הוא </a:t>
            </a:r>
            <a:r>
              <a:rPr lang="he-IL" b="1" dirty="0"/>
              <a:t>מופע</a:t>
            </a:r>
            <a:r>
              <a:rPr lang="he-IL" dirty="0"/>
              <a:t> של ישות רעיוניות (מחלקה). הוא אינו מופשט והוא קונקרטי.</a:t>
            </a:r>
          </a:p>
          <a:p>
            <a:r>
              <a:rPr lang="he-IL" dirty="0"/>
              <a:t>דוגמאות מחיי היומיום:</a:t>
            </a:r>
          </a:p>
          <a:p>
            <a:pPr lvl="1"/>
            <a:r>
              <a:rPr lang="he-IL" dirty="0"/>
              <a:t>כלב לברדור הוא סוג של כלב. לכלב יש מאפיינים ופעולות (הולך על ארבע, צבע עיניים, צבע פרווה, נובח ועוד) שכמובן יש לכלב לברדור.</a:t>
            </a:r>
          </a:p>
          <a:p>
            <a:pPr lvl="1"/>
            <a:r>
              <a:rPr lang="he-IL" dirty="0"/>
              <a:t>יסמין הוא סוג של פרח. לפרח יש מאפיינים (שם, צבע עלי כותרת, רב-עונתי?) שכמובן יש ליסמין.</a:t>
            </a:r>
          </a:p>
        </p:txBody>
      </p:sp>
      <p:pic>
        <p:nvPicPr>
          <p:cNvPr id="2050" name="Picture 2" descr="http://msc.wcdn.co.il/w/w-700/1191923-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085183"/>
            <a:ext cx="1234896" cy="1288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91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6" presetClass="entr" presetSubtype="16" fill="hold" nodeType="withEffect">
                                  <p:stCondLst>
                                    <p:cond delay="0"/>
                                  </p:stCondLst>
                                  <p:childTnLst>
                                    <p:set>
                                      <p:cBhvr>
                                        <p:cTn id="26" dur="1" fill="hold">
                                          <p:stCondLst>
                                            <p:cond delay="0"/>
                                          </p:stCondLst>
                                        </p:cTn>
                                        <p:tgtEl>
                                          <p:spTgt spid="2050"/>
                                        </p:tgtEl>
                                        <p:attrNameLst>
                                          <p:attrName>style.visibility</p:attrName>
                                        </p:attrNameLst>
                                      </p:cBhvr>
                                      <p:to>
                                        <p:strVal val="visible"/>
                                      </p:to>
                                    </p:set>
                                    <p:animEffect transition="in" filter="circle(in)">
                                      <p:cBhvr>
                                        <p:cTn id="27" dur="1000"/>
                                        <p:tgtEl>
                                          <p:spTgt spid="205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he-IL"/>
              <a:t>אובייקטים ב </a:t>
            </a:r>
            <a:r>
              <a:rPr lang="en-US"/>
              <a:t>c++</a:t>
            </a:r>
            <a:endParaRPr lang="he-IL" dirty="0"/>
          </a:p>
        </p:txBody>
      </p:sp>
      <p:sp>
        <p:nvSpPr>
          <p:cNvPr id="4" name="מציין מיקום טקסט 3"/>
          <p:cNvSpPr>
            <a:spLocks noGrp="1"/>
          </p:cNvSpPr>
          <p:nvPr>
            <p:ph type="body" sz="quarter" idx="17"/>
          </p:nvPr>
        </p:nvSpPr>
        <p:spPr/>
        <p:txBody>
          <a:bodyPr>
            <a:normAutofit fontScale="92500" lnSpcReduction="20000"/>
          </a:bodyPr>
          <a:lstStyle/>
          <a:p>
            <a:r>
              <a:rPr lang="he-IL" dirty="0"/>
              <a:t>איך יוצרים אובייקטים ב-++</a:t>
            </a:r>
            <a:r>
              <a:rPr lang="en-US" dirty="0"/>
              <a:t>C</a:t>
            </a:r>
            <a:r>
              <a:rPr lang="he-IL" dirty="0"/>
              <a:t>?</a:t>
            </a:r>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r>
              <a:rPr lang="he-IL" dirty="0"/>
              <a:t>כיצד שינוי מאפיינים של אובייקט אחד לא משפיע על מאפייניו של אובייקט אחר?</a:t>
            </a:r>
          </a:p>
          <a:p>
            <a:r>
              <a:rPr lang="he-IL" dirty="0"/>
              <a:t>כיצד פונקציה יודעת לאילו מאפיינים של איזה אובייקט לגשת?</a:t>
            </a:r>
          </a:p>
          <a:p>
            <a:endParaRPr lang="he-IL" dirty="0"/>
          </a:p>
          <a:p>
            <a:endParaRPr lang="he-IL" dirty="0"/>
          </a:p>
          <a:p>
            <a:endParaRPr lang="he-IL" dirty="0"/>
          </a:p>
          <a:p>
            <a:endParaRPr lang="he-IL" dirty="0"/>
          </a:p>
          <a:p>
            <a:endParaRPr lang="he-IL" dirty="0"/>
          </a:p>
          <a:p>
            <a:endParaRPr lang="he-IL" dirty="0"/>
          </a:p>
        </p:txBody>
      </p:sp>
      <p:pic>
        <p:nvPicPr>
          <p:cNvPr id="512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758" t="41801" r="69397" b="14215"/>
          <a:stretch/>
        </p:blipFill>
        <p:spPr bwMode="auto">
          <a:xfrm>
            <a:off x="1043608" y="1556792"/>
            <a:ext cx="5759184" cy="33123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2415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124"/>
                                        </p:tgtEl>
                                        <p:attrNameLst>
                                          <p:attrName>style.visibility</p:attrName>
                                        </p:attrNameLst>
                                      </p:cBhvr>
                                      <p:to>
                                        <p:strVal val="visible"/>
                                      </p:to>
                                    </p:set>
                                    <p:animEffect transition="in" filter="fade">
                                      <p:cBhvr>
                                        <p:cTn id="9" dur="500"/>
                                        <p:tgtEl>
                                          <p:spTgt spid="512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62500" lnSpcReduction="20000"/>
          </a:bodyPr>
          <a:lstStyle/>
          <a:p>
            <a:r>
              <a:rPr lang="he-IL" dirty="0"/>
              <a:t>איך זה נראה בזיכרון - שדות</a:t>
            </a:r>
          </a:p>
        </p:txBody>
      </p:sp>
      <p:sp>
        <p:nvSpPr>
          <p:cNvPr id="4" name="מציין מיקום טקסט 3"/>
          <p:cNvSpPr>
            <a:spLocks noGrp="1"/>
          </p:cNvSpPr>
          <p:nvPr>
            <p:ph type="body" sz="quarter" idx="17"/>
          </p:nvPr>
        </p:nvSpPr>
        <p:spPr/>
        <p:txBody>
          <a:bodyPr/>
          <a:lstStyle/>
          <a:p>
            <a:r>
              <a:rPr lang="he-IL" dirty="0"/>
              <a:t>בדיוק כמו </a:t>
            </a:r>
            <a:r>
              <a:rPr lang="en-US" dirty="0" err="1"/>
              <a:t>struct</a:t>
            </a:r>
            <a:r>
              <a:rPr lang="he-IL" dirty="0"/>
              <a:t>!</a:t>
            </a:r>
          </a:p>
          <a:p>
            <a:r>
              <a:rPr lang="he-IL" dirty="0"/>
              <a:t>מוקצה שטח בזיכרון כסכום הגדלים של כל השדות של המחלקה. </a:t>
            </a:r>
          </a:p>
          <a:p>
            <a:pPr lvl="1"/>
            <a:r>
              <a:rPr lang="he-IL" dirty="0"/>
              <a:t>לא מדויק, בגלל </a:t>
            </a:r>
            <a:r>
              <a:rPr lang="en-US" dirty="0"/>
              <a:t>Alignment</a:t>
            </a:r>
            <a:r>
              <a:rPr lang="he-IL" dirty="0"/>
              <a:t> (מוזמנים לחקור לבד..)</a:t>
            </a:r>
          </a:p>
          <a:p>
            <a:r>
              <a:rPr lang="he-IL" dirty="0"/>
              <a:t>כל שדה תופס את השטח שלו</a:t>
            </a:r>
          </a:p>
          <a:p>
            <a:r>
              <a:rPr lang="he-IL" dirty="0"/>
              <a:t>השדות </a:t>
            </a:r>
            <a:r>
              <a:rPr lang="he-IL" b="1" dirty="0"/>
              <a:t>צמודים</a:t>
            </a:r>
            <a:r>
              <a:rPr lang="he-IL" dirty="0"/>
              <a:t> זה לזה בזיכרון </a:t>
            </a:r>
            <a:endParaRPr lang="en-US" dirty="0"/>
          </a:p>
        </p:txBody>
      </p:sp>
      <p:grpSp>
        <p:nvGrpSpPr>
          <p:cNvPr id="5" name="קבוצה 4"/>
          <p:cNvGrpSpPr/>
          <p:nvPr/>
        </p:nvGrpSpPr>
        <p:grpSpPr>
          <a:xfrm>
            <a:off x="1193190" y="4849394"/>
            <a:ext cx="5499005" cy="1339235"/>
            <a:chOff x="554165" y="4456776"/>
            <a:chExt cx="5499005" cy="1339235"/>
          </a:xfrm>
        </p:grpSpPr>
        <p:sp>
          <p:nvSpPr>
            <p:cNvPr id="6" name="TextBox 5"/>
            <p:cNvSpPr txBox="1"/>
            <p:nvPr/>
          </p:nvSpPr>
          <p:spPr>
            <a:xfrm>
              <a:off x="611559" y="4456776"/>
              <a:ext cx="2653501" cy="369332"/>
            </a:xfrm>
            <a:prstGeom prst="rect">
              <a:avLst/>
            </a:prstGeom>
            <a:noFill/>
          </p:spPr>
          <p:txBody>
            <a:bodyPr wrap="square" rtlCol="1">
              <a:spAutoFit/>
            </a:bodyPr>
            <a:lstStyle/>
            <a:p>
              <a:r>
                <a:rPr lang="en-US" dirty="0" err="1"/>
                <a:t>danBirthdate</a:t>
              </a:r>
              <a:r>
                <a:rPr lang="en-US" dirty="0"/>
                <a:t> (Date)</a:t>
              </a:r>
              <a:endParaRPr lang="he-IL" dirty="0"/>
            </a:p>
          </p:txBody>
        </p:sp>
        <p:sp>
          <p:nvSpPr>
            <p:cNvPr id="7" name="מלבן 6"/>
            <p:cNvSpPr/>
            <p:nvPr/>
          </p:nvSpPr>
          <p:spPr>
            <a:xfrm>
              <a:off x="827584" y="5063118"/>
              <a:ext cx="5040560" cy="38210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מלבן 7"/>
            <p:cNvSpPr/>
            <p:nvPr/>
          </p:nvSpPr>
          <p:spPr>
            <a:xfrm>
              <a:off x="827584" y="5063118"/>
              <a:ext cx="1728192" cy="3821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מלבן 8"/>
            <p:cNvSpPr/>
            <p:nvPr/>
          </p:nvSpPr>
          <p:spPr>
            <a:xfrm>
              <a:off x="2565696" y="5063118"/>
              <a:ext cx="1728192" cy="38210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מלבן 9"/>
            <p:cNvSpPr/>
            <p:nvPr/>
          </p:nvSpPr>
          <p:spPr>
            <a:xfrm>
              <a:off x="4324978" y="5063118"/>
              <a:ext cx="1728192" cy="38210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p:cNvSpPr txBox="1"/>
            <p:nvPr/>
          </p:nvSpPr>
          <p:spPr>
            <a:xfrm>
              <a:off x="554165" y="5506611"/>
              <a:ext cx="627095" cy="276999"/>
            </a:xfrm>
            <a:prstGeom prst="rect">
              <a:avLst/>
            </a:prstGeom>
            <a:noFill/>
          </p:spPr>
          <p:txBody>
            <a:bodyPr wrap="none" rtlCol="1">
              <a:spAutoFit/>
            </a:bodyPr>
            <a:lstStyle/>
            <a:p>
              <a:r>
                <a:rPr lang="en-US" sz="1200" dirty="0"/>
                <a:t>0x4D2</a:t>
              </a:r>
              <a:endParaRPr lang="he-IL" sz="1200" dirty="0"/>
            </a:p>
          </p:txBody>
        </p:sp>
        <p:sp>
          <p:nvSpPr>
            <p:cNvPr id="12" name="TextBox 11"/>
            <p:cNvSpPr txBox="1"/>
            <p:nvPr/>
          </p:nvSpPr>
          <p:spPr>
            <a:xfrm>
              <a:off x="3936891" y="5519012"/>
              <a:ext cx="644728" cy="276999"/>
            </a:xfrm>
            <a:prstGeom prst="rect">
              <a:avLst/>
            </a:prstGeom>
            <a:noFill/>
          </p:spPr>
          <p:txBody>
            <a:bodyPr wrap="none" rtlCol="1">
              <a:spAutoFit/>
            </a:bodyPr>
            <a:lstStyle/>
            <a:p>
              <a:r>
                <a:rPr lang="en-US" sz="1200" dirty="0"/>
                <a:t>0x4DA</a:t>
              </a:r>
              <a:endParaRPr lang="he-IL" sz="1600" dirty="0"/>
            </a:p>
          </p:txBody>
        </p:sp>
        <p:sp>
          <p:nvSpPr>
            <p:cNvPr id="13" name="TextBox 12"/>
            <p:cNvSpPr txBox="1"/>
            <p:nvPr/>
          </p:nvSpPr>
          <p:spPr>
            <a:xfrm>
              <a:off x="2177609" y="5506611"/>
              <a:ext cx="627095" cy="276999"/>
            </a:xfrm>
            <a:prstGeom prst="rect">
              <a:avLst/>
            </a:prstGeom>
            <a:noFill/>
          </p:spPr>
          <p:txBody>
            <a:bodyPr wrap="none" rtlCol="1">
              <a:spAutoFit/>
            </a:bodyPr>
            <a:lstStyle/>
            <a:p>
              <a:r>
                <a:rPr lang="en-US" sz="1200" dirty="0"/>
                <a:t>0x4D6</a:t>
              </a:r>
              <a:endParaRPr lang="he-IL" sz="1600" dirty="0"/>
            </a:p>
          </p:txBody>
        </p:sp>
        <p:sp>
          <p:nvSpPr>
            <p:cNvPr id="14" name="TextBox 13"/>
            <p:cNvSpPr txBox="1"/>
            <p:nvPr/>
          </p:nvSpPr>
          <p:spPr>
            <a:xfrm>
              <a:off x="1093659" y="5462890"/>
              <a:ext cx="591829" cy="307777"/>
            </a:xfrm>
            <a:prstGeom prst="rect">
              <a:avLst/>
            </a:prstGeom>
            <a:noFill/>
          </p:spPr>
          <p:txBody>
            <a:bodyPr wrap="none" rtlCol="1">
              <a:spAutoFit/>
            </a:bodyPr>
            <a:lstStyle/>
            <a:p>
              <a:r>
                <a:rPr lang="en-US" sz="1400" b="1" dirty="0">
                  <a:solidFill>
                    <a:srgbClr val="0070C0"/>
                  </a:solidFill>
                </a:rPr>
                <a:t>_day</a:t>
              </a:r>
              <a:endParaRPr lang="he-IL" sz="1400" b="1" dirty="0">
                <a:solidFill>
                  <a:srgbClr val="0070C0"/>
                </a:solidFill>
              </a:endParaRPr>
            </a:p>
          </p:txBody>
        </p:sp>
        <p:sp>
          <p:nvSpPr>
            <p:cNvPr id="15" name="TextBox 14"/>
            <p:cNvSpPr txBox="1"/>
            <p:nvPr/>
          </p:nvSpPr>
          <p:spPr>
            <a:xfrm>
              <a:off x="2849723" y="5445224"/>
              <a:ext cx="830676" cy="307777"/>
            </a:xfrm>
            <a:prstGeom prst="rect">
              <a:avLst/>
            </a:prstGeom>
            <a:noFill/>
          </p:spPr>
          <p:txBody>
            <a:bodyPr wrap="none" rtlCol="1">
              <a:spAutoFit/>
            </a:bodyPr>
            <a:lstStyle/>
            <a:p>
              <a:r>
                <a:rPr lang="en-US" sz="1400" b="1" dirty="0">
                  <a:solidFill>
                    <a:srgbClr val="0070C0"/>
                  </a:solidFill>
                </a:rPr>
                <a:t>_month</a:t>
              </a:r>
              <a:endParaRPr lang="he-IL" sz="1400" b="1" dirty="0">
                <a:solidFill>
                  <a:srgbClr val="0070C0"/>
                </a:solidFill>
              </a:endParaRPr>
            </a:p>
          </p:txBody>
        </p:sp>
        <p:sp>
          <p:nvSpPr>
            <p:cNvPr id="16" name="TextBox 15"/>
            <p:cNvSpPr txBox="1"/>
            <p:nvPr/>
          </p:nvSpPr>
          <p:spPr>
            <a:xfrm>
              <a:off x="4804192" y="5462890"/>
              <a:ext cx="652743" cy="307777"/>
            </a:xfrm>
            <a:prstGeom prst="rect">
              <a:avLst/>
            </a:prstGeom>
            <a:noFill/>
          </p:spPr>
          <p:txBody>
            <a:bodyPr wrap="none" rtlCol="1">
              <a:spAutoFit/>
            </a:bodyPr>
            <a:lstStyle/>
            <a:p>
              <a:r>
                <a:rPr lang="en-US" sz="1400" b="1" dirty="0">
                  <a:solidFill>
                    <a:srgbClr val="0070C0"/>
                  </a:solidFill>
                </a:rPr>
                <a:t>_year</a:t>
              </a:r>
              <a:endParaRPr lang="he-IL" sz="1400" b="1" dirty="0">
                <a:solidFill>
                  <a:srgbClr val="0070C0"/>
                </a:solidFill>
              </a:endParaRPr>
            </a:p>
          </p:txBody>
        </p:sp>
      </p:grpSp>
    </p:spTree>
    <p:extLst>
      <p:ext uri="{BB962C8B-B14F-4D97-AF65-F5344CB8AC3E}">
        <p14:creationId xmlns:p14="http://schemas.microsoft.com/office/powerpoint/2010/main" val="96911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dirty="0"/>
              <a:t>שיעור קודם</a:t>
            </a:r>
          </a:p>
        </p:txBody>
      </p:sp>
      <p:sp>
        <p:nvSpPr>
          <p:cNvPr id="4" name="מציין מיקום טקסט 3"/>
          <p:cNvSpPr>
            <a:spLocks noGrp="1"/>
          </p:cNvSpPr>
          <p:nvPr>
            <p:ph type="body" sz="quarter" idx="17"/>
          </p:nvPr>
        </p:nvSpPr>
        <p:spPr/>
        <p:txBody>
          <a:bodyPr/>
          <a:lstStyle/>
          <a:p>
            <a:r>
              <a:rPr lang="he-IL" dirty="0"/>
              <a:t>מבנה נתונים</a:t>
            </a:r>
          </a:p>
          <a:p>
            <a:r>
              <a:rPr lang="he-IL" dirty="0"/>
              <a:t>טיפוס נתונים אבסטרקטי - </a:t>
            </a:r>
            <a:r>
              <a:rPr lang="en-US" dirty="0"/>
              <a:t>ADT</a:t>
            </a:r>
            <a:endParaRPr lang="he-IL" dirty="0"/>
          </a:p>
          <a:p>
            <a:r>
              <a:rPr lang="he-IL" dirty="0"/>
              <a:t>מחסנית - </a:t>
            </a:r>
            <a:r>
              <a:rPr lang="en-US" dirty="0"/>
              <a:t>Stack</a:t>
            </a:r>
            <a:endParaRPr lang="he-IL" dirty="0"/>
          </a:p>
          <a:p>
            <a:r>
              <a:rPr lang="he-IL" dirty="0"/>
              <a:t>תור - </a:t>
            </a:r>
            <a:r>
              <a:rPr lang="en-US" dirty="0"/>
              <a:t>Queue</a:t>
            </a:r>
            <a:endParaRPr lang="he-IL" dirty="0"/>
          </a:p>
          <a:p>
            <a:r>
              <a:rPr lang="he-IL" dirty="0"/>
              <a:t>סינטקס חדש של ++</a:t>
            </a:r>
            <a:r>
              <a:rPr lang="en-US" dirty="0"/>
              <a:t>C</a:t>
            </a:r>
            <a:r>
              <a:rPr lang="he-IL" dirty="0"/>
              <a:t>:</a:t>
            </a:r>
          </a:p>
          <a:p>
            <a:pPr lvl="1"/>
            <a:r>
              <a:rPr lang="en-US" dirty="0"/>
              <a:t>bool</a:t>
            </a:r>
          </a:p>
          <a:p>
            <a:pPr lvl="1"/>
            <a:r>
              <a:rPr lang="en-US" dirty="0"/>
              <a:t>new , delete</a:t>
            </a:r>
          </a:p>
          <a:p>
            <a:pPr lvl="1"/>
            <a:r>
              <a:rPr lang="en-US" dirty="0" err="1"/>
              <a:t>std</a:t>
            </a:r>
            <a:r>
              <a:rPr lang="en-US" dirty="0"/>
              <a:t>::</a:t>
            </a:r>
            <a:r>
              <a:rPr lang="en-US" dirty="0" err="1"/>
              <a:t>cout</a:t>
            </a:r>
            <a:r>
              <a:rPr lang="en-US" dirty="0"/>
              <a:t>, </a:t>
            </a:r>
            <a:r>
              <a:rPr lang="en-US" dirty="0" err="1"/>
              <a:t>std</a:t>
            </a:r>
            <a:r>
              <a:rPr lang="en-US" dirty="0"/>
              <a:t>::</a:t>
            </a:r>
            <a:r>
              <a:rPr lang="en-US" dirty="0" err="1"/>
              <a:t>endl</a:t>
            </a:r>
            <a:r>
              <a:rPr lang="en-US" dirty="0"/>
              <a:t> , </a:t>
            </a:r>
            <a:r>
              <a:rPr lang="en-US" dirty="0" err="1"/>
              <a:t>std</a:t>
            </a:r>
            <a:r>
              <a:rPr lang="en-US" dirty="0"/>
              <a:t>::</a:t>
            </a:r>
            <a:r>
              <a:rPr lang="en-US" dirty="0" err="1"/>
              <a:t>cin</a:t>
            </a:r>
            <a:endParaRPr lang="he-IL" dirty="0"/>
          </a:p>
          <a:p>
            <a:r>
              <a:rPr lang="he-IL" dirty="0"/>
              <a:t>סיבוכיות זמן ריצה</a:t>
            </a:r>
          </a:p>
        </p:txBody>
      </p:sp>
      <p:pic>
        <p:nvPicPr>
          <p:cNvPr id="5" name="Picture 2" descr="http://www.themarker.com/polopoly_fs/1.2185270.1390931787!/image/179347357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348880"/>
            <a:ext cx="4365177" cy="29209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22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he-IL" dirty="0"/>
              <a:t>איך זה נראה בזיכרון - פונקציות</a:t>
            </a:r>
          </a:p>
        </p:txBody>
      </p:sp>
      <p:sp>
        <p:nvSpPr>
          <p:cNvPr id="4" name="מציין מיקום טקסט 3"/>
          <p:cNvSpPr>
            <a:spLocks noGrp="1"/>
          </p:cNvSpPr>
          <p:nvPr>
            <p:ph type="body" sz="quarter" idx="17"/>
          </p:nvPr>
        </p:nvSpPr>
        <p:spPr>
          <a:xfrm>
            <a:off x="899592" y="1052736"/>
            <a:ext cx="8137078" cy="5486055"/>
          </a:xfrm>
        </p:spPr>
        <p:txBody>
          <a:bodyPr/>
          <a:lstStyle/>
          <a:p>
            <a:r>
              <a:rPr lang="he-IL" dirty="0"/>
              <a:t>פונקציות של מחלקה מוקצות בזיכרון פעם אחת בלבד (</a:t>
            </a:r>
            <a:r>
              <a:rPr lang="en-US" dirty="0"/>
              <a:t>code segment</a:t>
            </a:r>
            <a:r>
              <a:rPr lang="he-IL" dirty="0"/>
              <a:t>) ללא תלות במספר האובייקטים של המחלקה</a:t>
            </a:r>
          </a:p>
          <a:p>
            <a:r>
              <a:rPr lang="he-IL" dirty="0"/>
              <a:t>כשאובייקט מפעיל פונקציה מתבצעת פנייה לשטח הזיכרון בו הפונקציה קיימת</a:t>
            </a:r>
          </a:p>
          <a:p>
            <a:r>
              <a:rPr lang="he-IL" dirty="0"/>
              <a:t>בעיות בשיטה הזאת?</a:t>
            </a:r>
          </a:p>
          <a:p>
            <a:r>
              <a:rPr lang="he-IL" dirty="0"/>
              <a:t>בכל פונקציה ניתן לגשת אך ורק לשדות של האובייקט שהפעיל את הפונקציה ולא לשדות של אובייקטים אחרים</a:t>
            </a:r>
          </a:p>
          <a:p>
            <a:r>
              <a:rPr lang="he-IL" dirty="0"/>
              <a:t> איך זה קורה?</a:t>
            </a:r>
          </a:p>
          <a:p>
            <a:r>
              <a:rPr lang="he-IL" dirty="0"/>
              <a:t>בקרוב....</a:t>
            </a:r>
          </a:p>
        </p:txBody>
      </p:sp>
    </p:spTree>
    <p:extLst>
      <p:ext uri="{BB962C8B-B14F-4D97-AF65-F5344CB8AC3E}">
        <p14:creationId xmlns:p14="http://schemas.microsoft.com/office/powerpoint/2010/main" val="8310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dirty="0"/>
              <a:t>סיכום ביניים</a:t>
            </a:r>
          </a:p>
        </p:txBody>
      </p:sp>
      <p:sp>
        <p:nvSpPr>
          <p:cNvPr id="4" name="מציין מיקום טקסט 3"/>
          <p:cNvSpPr>
            <a:spLocks noGrp="1"/>
          </p:cNvSpPr>
          <p:nvPr>
            <p:ph type="body" sz="quarter" idx="17"/>
          </p:nvPr>
        </p:nvSpPr>
        <p:spPr>
          <a:xfrm>
            <a:off x="899592" y="1052736"/>
            <a:ext cx="8137078" cy="5486055"/>
          </a:xfrm>
        </p:spPr>
        <p:txBody>
          <a:bodyPr>
            <a:normAutofit/>
          </a:bodyPr>
          <a:lstStyle/>
          <a:p>
            <a:r>
              <a:rPr lang="he-IL" dirty="0"/>
              <a:t>הבנו בגדול מה זה </a:t>
            </a:r>
            <a:r>
              <a:rPr lang="en-US" dirty="0"/>
              <a:t>OOP</a:t>
            </a:r>
            <a:endParaRPr lang="he-IL" dirty="0"/>
          </a:p>
          <a:p>
            <a:r>
              <a:rPr lang="he-IL" dirty="0"/>
              <a:t>התחלנו לראות מה הרכיבים הבסיסיים ב-</a:t>
            </a:r>
            <a:r>
              <a:rPr lang="en-US" dirty="0"/>
              <a:t>OOP</a:t>
            </a:r>
            <a:endParaRPr lang="he-IL" dirty="0"/>
          </a:p>
          <a:p>
            <a:pPr lvl="1"/>
            <a:r>
              <a:rPr lang="he-IL" dirty="0"/>
              <a:t>איך מגדירים </a:t>
            </a:r>
            <a:r>
              <a:rPr lang="en-US" dirty="0"/>
              <a:t>class</a:t>
            </a:r>
            <a:endParaRPr lang="he-IL" dirty="0"/>
          </a:p>
          <a:p>
            <a:pPr lvl="1"/>
            <a:r>
              <a:rPr lang="he-IL" dirty="0"/>
              <a:t>איך יוצרים אובייקטים מסוג מחלקה מסוימת</a:t>
            </a:r>
          </a:p>
          <a:p>
            <a:r>
              <a:rPr lang="he-IL" dirty="0"/>
              <a:t>הבנו איך זה נראה בזיכרון</a:t>
            </a:r>
          </a:p>
        </p:txBody>
      </p:sp>
      <p:pic>
        <p:nvPicPr>
          <p:cNvPr id="21508" name="Picture 4" descr="Image result for goldfish memory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636" y="3573016"/>
            <a:ext cx="3266728" cy="256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31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0"/>
                            </p:stCondLst>
                            <p:childTnLst>
                              <p:par>
                                <p:cTn id="20" presetID="16" presetClass="entr" presetSubtype="21" fill="hold" nodeType="afterEffect">
                                  <p:stCondLst>
                                    <p:cond delay="400"/>
                                  </p:stCondLst>
                                  <p:childTnLst>
                                    <p:set>
                                      <p:cBhvr>
                                        <p:cTn id="21" dur="1" fill="hold">
                                          <p:stCondLst>
                                            <p:cond delay="0"/>
                                          </p:stCondLst>
                                        </p:cTn>
                                        <p:tgtEl>
                                          <p:spTgt spid="21508"/>
                                        </p:tgtEl>
                                        <p:attrNameLst>
                                          <p:attrName>style.visibility</p:attrName>
                                        </p:attrNameLst>
                                      </p:cBhvr>
                                      <p:to>
                                        <p:strVal val="visible"/>
                                      </p:to>
                                    </p:set>
                                    <p:animEffect transition="in" filter="barn(inVertical)">
                                      <p:cBhvr>
                                        <p:cTn id="22" dur="7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dirty="0"/>
              <a:t>עקרונות </a:t>
            </a:r>
            <a:r>
              <a:rPr lang="en-US" dirty="0"/>
              <a:t>OOP</a:t>
            </a:r>
            <a:endParaRPr lang="he-IL" dirty="0"/>
          </a:p>
        </p:txBody>
      </p:sp>
      <p:sp>
        <p:nvSpPr>
          <p:cNvPr id="4" name="מציין מיקום טקסט 3"/>
          <p:cNvSpPr>
            <a:spLocks noGrp="1"/>
          </p:cNvSpPr>
          <p:nvPr>
            <p:ph type="body" sz="quarter" idx="17"/>
          </p:nvPr>
        </p:nvSpPr>
        <p:spPr/>
        <p:txBody>
          <a:bodyPr>
            <a:normAutofit fontScale="85000" lnSpcReduction="20000"/>
          </a:bodyPr>
          <a:lstStyle/>
          <a:p>
            <a:r>
              <a:rPr lang="he-IL" dirty="0"/>
              <a:t>סימולציה טובה יותר של המציאות</a:t>
            </a:r>
          </a:p>
          <a:p>
            <a:pPr lvl="1"/>
            <a:r>
              <a:rPr lang="he-IL" dirty="0"/>
              <a:t>קל לתכנן את מערכת התכנה</a:t>
            </a:r>
          </a:p>
          <a:p>
            <a:r>
              <a:rPr lang="he-IL" dirty="0"/>
              <a:t>אבסטרקציה (הפשטה)</a:t>
            </a:r>
          </a:p>
          <a:p>
            <a:pPr lvl="1"/>
            <a:r>
              <a:rPr lang="he-IL" dirty="0"/>
              <a:t>התעלמות מכוונת מפרטים מסוימים של תהליך/חפץ על מנת לשים דגש על פרטים אחרים</a:t>
            </a:r>
          </a:p>
          <a:p>
            <a:pPr lvl="1"/>
            <a:r>
              <a:rPr lang="he-IL" dirty="0"/>
              <a:t>שימוש בממשק ללא צורך לדעת את המימוש</a:t>
            </a:r>
          </a:p>
          <a:p>
            <a:pPr lvl="1"/>
            <a:r>
              <a:rPr lang="he-IL" dirty="0"/>
              <a:t>עוזרת להתמודד עם מערכות ומצבים מורכבים</a:t>
            </a:r>
          </a:p>
          <a:p>
            <a:pPr lvl="1"/>
            <a:r>
              <a:rPr lang="he-IL" dirty="0"/>
              <a:t>דוגמאות: רכב, מחשב</a:t>
            </a:r>
          </a:p>
          <a:p>
            <a:r>
              <a:rPr lang="he-IL" dirty="0"/>
              <a:t>מודולריות</a:t>
            </a:r>
          </a:p>
          <a:p>
            <a:pPr lvl="1"/>
            <a:r>
              <a:rPr lang="he-IL" dirty="0"/>
              <a:t>מודול = תת-מערכת</a:t>
            </a:r>
          </a:p>
          <a:p>
            <a:pPr lvl="1"/>
            <a:r>
              <a:rPr lang="he-IL" dirty="0"/>
              <a:t>חלוקה לתת-מערכות</a:t>
            </a:r>
          </a:p>
          <a:p>
            <a:pPr lvl="1"/>
            <a:r>
              <a:rPr lang="he-IL" dirty="0"/>
              <a:t>תחזוקה קלה יותר</a:t>
            </a:r>
          </a:p>
          <a:p>
            <a:pPr lvl="1"/>
            <a:r>
              <a:rPr lang="he-IL" dirty="0"/>
              <a:t>תיקון ומניעת באגים</a:t>
            </a:r>
          </a:p>
          <a:p>
            <a:pPr lvl="1"/>
            <a:r>
              <a:rPr lang="he-IL" dirty="0"/>
              <a:t>ביצוע החלפות של מודולים בקלות</a:t>
            </a:r>
          </a:p>
          <a:p>
            <a:pPr lvl="1"/>
            <a:r>
              <a:rPr lang="he-IL" dirty="0"/>
              <a:t>דוגמא: רכב</a:t>
            </a:r>
          </a:p>
          <a:p>
            <a:r>
              <a:rPr lang="he-IL" dirty="0"/>
              <a:t>שימוש חוזר - </a:t>
            </a:r>
            <a:r>
              <a:rPr lang="en-US" dirty="0"/>
              <a:t>Reuse</a:t>
            </a:r>
            <a:endParaRPr lang="he-IL" dirty="0"/>
          </a:p>
        </p:txBody>
      </p:sp>
      <p:pic>
        <p:nvPicPr>
          <p:cNvPr id="6148" name="Picture 4" descr="https://upload.wikimedia.org/wikipedia/en/3/39/Kandinsky_whi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785545"/>
            <a:ext cx="2823617" cy="34307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38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6148"/>
                                        </p:tgtEl>
                                        <p:attrNameLst>
                                          <p:attrName>style.visibility</p:attrName>
                                        </p:attrNameLst>
                                      </p:cBhvr>
                                      <p:to>
                                        <p:strVal val="visible"/>
                                      </p:to>
                                    </p:set>
                                    <p:animEffect transition="in" filter="fade">
                                      <p:cBhvr>
                                        <p:cTn id="61" dur="1000"/>
                                        <p:tgtEl>
                                          <p:spTgt spid="6148"/>
                                        </p:tgtEl>
                                      </p:cBhvr>
                                    </p:animEffect>
                                    <p:anim calcmode="lin" valueType="num">
                                      <p:cBhvr>
                                        <p:cTn id="62" dur="1000" fill="hold"/>
                                        <p:tgtEl>
                                          <p:spTgt spid="6148"/>
                                        </p:tgtEl>
                                        <p:attrNameLst>
                                          <p:attrName>ppt_x</p:attrName>
                                        </p:attrNameLst>
                                      </p:cBhvr>
                                      <p:tavLst>
                                        <p:tav tm="0">
                                          <p:val>
                                            <p:strVal val="#ppt_x"/>
                                          </p:val>
                                        </p:tav>
                                        <p:tav tm="100000">
                                          <p:val>
                                            <p:strVal val="#ppt_x"/>
                                          </p:val>
                                        </p:tav>
                                      </p:tavLst>
                                    </p:anim>
                                    <p:anim calcmode="lin" valueType="num">
                                      <p:cBhvr>
                                        <p:cTn id="63"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State &amp; Behavior</a:t>
            </a:r>
          </a:p>
          <a:p>
            <a:r>
              <a:rPr lang="he-IL" dirty="0"/>
              <a:t>מצב והתנהגות</a:t>
            </a:r>
          </a:p>
        </p:txBody>
      </p:sp>
    </p:spTree>
    <p:extLst>
      <p:ext uri="{BB962C8B-B14F-4D97-AF65-F5344CB8AC3E}">
        <p14:creationId xmlns:p14="http://schemas.microsoft.com/office/powerpoint/2010/main" val="2516788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pPr rtl="0"/>
            <a:r>
              <a:rPr lang="he-IL" dirty="0"/>
              <a:t>תכנות מונחה עצמים</a:t>
            </a:r>
          </a:p>
          <a:p>
            <a:pPr rtl="0"/>
            <a:r>
              <a:rPr lang="en-US" dirty="0"/>
              <a:t>OOP</a:t>
            </a:r>
            <a:endParaRPr lang="he-IL" dirty="0"/>
          </a:p>
        </p:txBody>
      </p:sp>
      <p:sp>
        <p:nvSpPr>
          <p:cNvPr id="4" name="מציין מיקום טקסט 3"/>
          <p:cNvSpPr>
            <a:spLocks noGrp="1"/>
          </p:cNvSpPr>
          <p:nvPr>
            <p:ph type="body" sz="quarter" idx="17"/>
          </p:nvPr>
        </p:nvSpPr>
        <p:spPr>
          <a:xfrm>
            <a:off x="1043608" y="980728"/>
            <a:ext cx="7993062" cy="5500464"/>
          </a:xfrm>
        </p:spPr>
        <p:txBody>
          <a:bodyPr>
            <a:normAutofit/>
          </a:bodyPr>
          <a:lstStyle/>
          <a:p>
            <a:pPr marL="0" indent="0">
              <a:buNone/>
            </a:pPr>
            <a:endParaRPr lang="he-IL"/>
          </a:p>
          <a:p>
            <a:pPr marL="0" indent="0">
              <a:buNone/>
            </a:pPr>
            <a:r>
              <a:rPr lang="he-IL"/>
              <a:t>תכנות מונחה עצמים הוא </a:t>
            </a:r>
            <a:r>
              <a:rPr lang="he-IL" b="1"/>
              <a:t>פרדיגמה</a:t>
            </a:r>
            <a:r>
              <a:rPr lang="he-IL"/>
              <a:t> לכתיבת קוד בה אנחנו מחלקים דברים</a:t>
            </a:r>
            <a:r>
              <a:rPr lang="he-IL" b="1"/>
              <a:t> לעצמים</a:t>
            </a:r>
            <a:r>
              <a:rPr lang="en-US" b="1"/>
              <a:t> </a:t>
            </a:r>
            <a:r>
              <a:rPr lang="he-IL" b="1"/>
              <a:t> - </a:t>
            </a:r>
            <a:r>
              <a:rPr lang="he-IL"/>
              <a:t>עצמים הם </a:t>
            </a:r>
            <a:r>
              <a:rPr lang="he-IL" b="1"/>
              <a:t>מבני נתונים</a:t>
            </a:r>
            <a:r>
              <a:rPr lang="he-IL"/>
              <a:t> שמכילים </a:t>
            </a:r>
            <a:r>
              <a:rPr lang="he-IL" b="1"/>
              <a:t>גם מידע</a:t>
            </a:r>
            <a:r>
              <a:rPr lang="he-IL"/>
              <a:t> (הוא המצב) ו</a:t>
            </a:r>
            <a:r>
              <a:rPr lang="he-IL" b="1"/>
              <a:t>גם התנהגות</a:t>
            </a:r>
            <a:r>
              <a:rPr lang="he-IL"/>
              <a:t>.  </a:t>
            </a:r>
            <a:endParaRPr lang="he-IL" sz="2400"/>
          </a:p>
        </p:txBody>
      </p:sp>
      <p:pic>
        <p:nvPicPr>
          <p:cNvPr id="2050" name="Picture 2" descr="http://cdn.meme.am/instances/500x/5585310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3212976"/>
            <a:ext cx="3624337" cy="2660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29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he-IL" dirty="0"/>
              <a:t>מצב של אובייקט</a:t>
            </a:r>
          </a:p>
          <a:p>
            <a:r>
              <a:rPr lang="en-US" dirty="0"/>
              <a:t>state</a:t>
            </a:r>
            <a:endParaRPr lang="he-IL" dirty="0"/>
          </a:p>
        </p:txBody>
      </p:sp>
      <p:sp>
        <p:nvSpPr>
          <p:cNvPr id="4" name="מציין מיקום טקסט 3"/>
          <p:cNvSpPr>
            <a:spLocks noGrp="1"/>
          </p:cNvSpPr>
          <p:nvPr>
            <p:ph type="body" sz="quarter" idx="17"/>
          </p:nvPr>
        </p:nvSpPr>
        <p:spPr/>
        <p:txBody>
          <a:bodyPr/>
          <a:lstStyle/>
          <a:p>
            <a:r>
              <a:rPr lang="he-IL" dirty="0"/>
              <a:t>לכל אובייקט יש מספר מצבים בהם הוא יכול להתקיים</a:t>
            </a:r>
          </a:p>
          <a:p>
            <a:pPr lvl="1"/>
            <a:r>
              <a:rPr lang="he-IL" dirty="0"/>
              <a:t>אובייקט "נורה" יכול להיות במצב "דולק" או במצב "כבוי"</a:t>
            </a:r>
          </a:p>
          <a:p>
            <a:pPr lvl="1"/>
            <a:r>
              <a:rPr lang="he-IL" dirty="0"/>
              <a:t>אובייקט "קלף משחק" יכול להיות במצב תלתן/לב/עלה/יהלום ובנוסף במצב </a:t>
            </a:r>
            <a:r>
              <a:rPr lang="en-US" dirty="0"/>
              <a:t>1, 2, 3,…,10, J, K, A</a:t>
            </a:r>
            <a:endParaRPr lang="he-IL" dirty="0"/>
          </a:p>
          <a:p>
            <a:r>
              <a:rPr lang="he-IL" dirty="0"/>
              <a:t>מצב האובייקט מיוצג על ידי ערכי המאפיינים של האובייקט ברגע נתון. </a:t>
            </a:r>
          </a:p>
          <a:p>
            <a:pPr lvl="1"/>
            <a:r>
              <a:rPr lang="he-IL" dirty="0"/>
              <a:t>מאפיין = תכונה = שדה</a:t>
            </a:r>
          </a:p>
        </p:txBody>
      </p:sp>
      <p:pic>
        <p:nvPicPr>
          <p:cNvPr id="3074" name="Picture 2" descr="http://thumbs.dreamstime.com/z/idea-lightbulb-guy-50975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61" y="1124744"/>
            <a:ext cx="1481603" cy="158417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AutoShape 4" descr="data:image/jpeg;base64,/9j/4AAQSkZJRgABAQAAAQABAAD/2wCEAAkGBxQSEhQUERQVFRQUFRQVFxQVFRUWFxgXGBYWFhQXFBQYHCggGBwlGxcVITEhJSksLi4uFx8zODMtOCgtLi0BCgoKDg0OGxAQGy8kICQsLCwsLCw0LywsLC80NCwsLCwsLCwvLCwsLCw0LCwsLCwsLCwsLCwsLCwsLCwsLCwsLP/AABEIAO8A0wMBIgACEQEDEQH/xAAcAAABBQEBAQAAAAAAAAAAAAAAAwQFBgcBAgj/xABHEAACAQMBBAQKBwYFBAIDAAABAgMABBESBQYhMRNBUbEHFCIyUmFxcoGRFiNCobLB0TNDYnOCohUkU5LwY8LS4SWDFzRE/8QAGQEBAAMBAQAAAAAAAAAAAAAAAAEDBAIF/8QALREAAgECBAMHBQEBAAAAAAAAAAECAxEEEiExE0FRFCIyM2FxgVKRobHwQhX/2gAMAwEAAhEDEQA/ANxooooAooooAorI7jfC8h2xMJJs2Md3BavFoTyPGISY31gagA68cnrr1vxvddrtBUtJujt7eezt5gEVukluGZmXUwOAsagcOs0BrOa7VBj3khtrvbEkslyVtUtmdHcNEuqPKi1j+yWOAcniSKWj36mS2murrZ80EccSzIeljfpEZlABxjo3wwOlvXUXBeKKor+EMrb9PJZzr00yQ2cRK9Jc9IMo2P3Y5888MduK9WfhC0m6jvrWS1ntYDcmLWk2uEcMxyLhSc4GPXz4HEgvFFUzZm/TG1mu7y1e2gjiWZHEsUwlR+ChSmNLk6RpPpCkNm7/AEjTQRXdhLbC7VjbOZY5BIQuoK4XHRMRjges/GgLzmu1hWyNt3AO17/xa5NzE90iSmVCluqhcQvEX0sU84kKeC8K1HcDbU13ZQy3ETxuY4zqbRiXMasZUCcFViTgcPZQFkorLxvfPbRbcS4lLS2TloGZVGEnXFsvAYOG08/Splab6Xg2LOZHP+IxXRsskIG6VpF04UDTwViOX2KgGu0VStpb3TQyiztbWS/uYYUeciSOFVyOBZmGC7c9IA58OykZ/CdALS2uUhmfxmVoBEoHSLMoP1ZXrJYADHpCpBe6Ko11v3Mr28CWEj3ssRnkthNGvQxqxXJlYBWJI4Dhnh2ikfA3tB57e8kcycdoXGlZSdaLpjIQgk6cZxp6jmgL/RRRQBRRRQBRRRQBRRRQBRRRQBRRRQGcbR3DlnO2g+jTfdA1udRyHhRtJfh5I16eWeBNM4vB/ciwt42ZHujtFL65cucNgtq0nHE6dHDAGc1qdRO09vRxZUeW/ojkPaamMW9EQ2uZTNsbhTXEm2ssirfra9AdR4NAoP1gx5ILADhnhXjake0LrZ9xaXcVrbsYEiVvGNRkkVk8vAH1aaVPA5OcVKybSuLg4TV7sfAfE/qaXt92JW4uyp/cf+fGrOEl4mc53yRC73wmS3sWtpENzYyQyhG16JNCBXTWBwzjge7nTGzkmmubm/uY4Y5mtDawWjM0qFdWtunkVcEMcjh1Nx5Vdk3TT7Ujn2BR35r19FI/Tk/t/SptS6sd4yuy3bMsG0YyqWEV2kXR2qSyToJo3EnSswXCAlQuF6ieHAVNWlxc3dzYtfpFbxWBL5jdpWnk06VKqF+rXhnB4/levopH6cn9v6UfRSP05P7f0pal1Y7xTdmWIW12vC8ihr+4vJIiBIQFmXCa/J4HPMcamdwNttFZxQ3iLE8CJCuhjLrREVRISq4XOD5PHlUz9FI/Tk/t/Sj6KR+nJ/b+lLUurHeKFvhsjxnaKTwyoLaUWwu1ZX1MIJukGkaeOQFHwpO92Jr2v4wJE8Ra4hvHQiQP08MTqhVdPEFjk8ev1VoP0Uj9OT+39KPopH6cn9v6UtS6sd4pd/dT2m0bm8sEjuUvI4leOR2haOSJdKsCy4ZMdQ48erFMLPYJjg2avSo8kF/45cnEgXym1OIvJ44GB1Zx1Vof0Uj9OT+39KPopH6cn9v6USpdWO8U/eK4lj2nHtCxVJ9VsbWSKRmi0jXrWQMVORnGQOPD18Hng3bxKG5W6kQyTXc0+YlkKkSBOIBXK8Q3D2VZPopH6cn9v6VH7b2GkEetWYnUBg4xxz2D1VMY027JshuRZ7K+SUZjORnHIjjgHkfaKc1Vd1GPEfxH8K1aqqkrOx2ndBRRRXJIUUUUAUUUUAUUUUAVwmu1Vt6NrZJhQ8Ptkdf8P611CLk7Ihux423t8sTHCTp5Fhzb1L6q9bJ3bJw0+QOpBz/qPV7KdbB2OIh0svn4yAeSD9e6ktpbZLErGcL29Z/QVdf/ADD7lfrIk5L2KEaUA4fZXGPiaYy7Xc8sKPV+pqH6SjpK6VNIhyZINduebN868+Mt6TfM1zZEYkkAbiMEkVOHZMXon/cf1rmTjF2CTZCeMt6TfM0eNN6TfM1LtsaP+IfH/wBV4bYqek33H8qjPEnKyL8Zb0m+Zo8ab0m+ZqQbYg6nPyFJnYh6n+a/+6nNEizGfjLek3zNHjLek3zNOTsV/TX5EUmdkSdq/M/pU3iLMS8Zb0m+Zo8Zb0m+Zr0dly9gP9VJts+X0fvX9anukansXLek3zNPt7v2A99e41GeKS+g3yzUpvSpaHCgsdanA49Rrl2zI6WzI7dTmfafwrVrqq7sKVJ1cDnkeB5L1GrVVVTxMsjsFFFFcEhRRRQBRRRQBRRRQDDbd90MRYeceC+09fw51Xt19n9I5lfiFPDPW/PPw765vXcl5hGPsADH8Tf8FTVwwtLXhzAAHrc8z88n4Vellgkt2V7v2I7eLamW6JDwHnHtPZ8KhOkpqZfXR0laYwyqxS5XY66SjpKa66OkqcpFy0bqLlpG7AB8+P5VYzUJugn1Jb0nPyHDvzUvcTqilnYKo5k8hWKprNmiHhPdBpkm2Lc8pov96jvpdLpG810PsYGucrR1dClcNdrmKgg4a4a6a5QHDXK7XKkg5XK7XKAM1yiuUIPSyYPE/wDOfcDTlJAahdsy6UXHpfkf1pXZEpI41DO0TFFFFQSFFFFAFBNFJznyW9h7qApmzR0t2CfTZ/lkj8qc783XGOP1Fz3D86T3QH15/lnvWo7feT/NEdiJ+ZrYleql0RRJ2gRXSUa6bB66HrVYpuOddGqm+qvS8SAOs4+dLC5pe70Wm3iH8OT/AFcfzpLeWx6aBl1lQvlnAznSCQD8cfKpOCPSqr2AD5DFNNtvi3mPZG/dXmKTz3XU120sZG1XHdzdJlkindkK4EgUA5yRlc+zOfhVOetZW4WG3V3OFSJc/BRwHdW/ETlFJR5lFNJ7kRvttvxeLQh+tlBAx9lftN+Q/wDVZ3s++l6WMCWQAyRjHSNjiwHbXrbO0GuJWkfmx4D0V+yopPYiarmAf9WP7mBqylSVOGpxKWaRsd3KUR2CliqsQqjJJA4ADtNZNcb1bQhbTJIyNz0vGnI+pl5Vqe19opbxPLJ5qjl1k9Sj1k1jipNtC67ZJWyT1Io5n3VH/ONZ8JFNNySt6llZ7WLJutvXe3FzFExVkYnW3RAYVQS3lDgDw++pjfje2SxkiSNEfWjMdWrhhsDGPjVl2Xs9LeJIoxhUGPWT1sfWTxqvb3bm+OyLJ0xjKpoC6NQ5k55jtrlTpSq3atH+6BqSjo9StJ4VJPtWqfCVh9xWnCeFeP7VtJ/TIp7wKazeCyX7NzGfbGy/majp/BheDzXgb+twfvT861ZcI/5lV6qL/upvbHfmQRxunRBSdenjqzjGD6qsFU3wcbtzWSz+MBQ0jJp0sGBUKc+ziauRrDWUFNqGxfC+XUid4DwT2t/2072KvCmO3z5SD21I7HHCqGWrYlqKKKgkKKKKAKTuPMb3T3UpSdx5je6e6gKjuf8Atm/ln8S1Db8t/m29yP8AOpnc/wDbN/LP4lqC39P+cb3I+41uh53wZ5+Ahg1dDU3DV6DVrsZ7jjVUhsCPXcwr/GD/ALfK/KonVVj3Di1XWfQRj88KO+uKmkWzuOrSNHqK3nbFrN7hHz4VK1Cb4Ni0k/oHzZRXmU/Evc1y2ZmL1Y99trGRlto+KpgNj7UnIKPZ3n1VXGq27jbF1HxmQciejB6z1v8Ap8a9Kq4xtN8jNG70RGbxbGFraQhsdK8hZz/TwUeod9RG6y5vLcf9QH5Amrd4TT9XB77/AIRVAhuGjbUhwwBAPZkEHHrwami3Olru7idoyJ3f7b3jEvRIcxREjh9p+Rb145D41bdxt3/Fotcg+ulALdqrzCfmf/VVvcDd/pZOnkH1cZ8gH7Tjr9i9/srSqzYiajHhR5bndON3mZw1Wto772kErwys4aMgHEbMM4B4Ee2rLWQbzbp3slzPIsDMryOykMnFc+Tw1Z5YrjD04Tk1N2OqkpJaF7j35sG//oC+8rr+VO4t5rNvNuYfjIB34rGLjdy7Xzrab4RsfvANRVxZyL58br7UYd4rYsFSe0v0UcaS3R9GwTo41Rsrr6SsGHzFezVU8F0OnZ0XVqaVv7yv/bVrNefUjlm49DRF3SZB7bP1ij+EfeTUxskeTULtY5mHqVR+f51PbMHk1UyxbD6iiioJCiiigCk7jzG9091KUnceY3unuoCo7n/tm/ln8S1XfCA3+db+XH3GrFuf+2b+WfxLVZ8IZ/zzfy4+416FLzvgzVPB8kGGr0DSCmuNcqPWfVWyxmuOwavHg4g/bP7iD72PetZs10x5cO/51qng0ttNmGPOSR34/BR9y1nxSy0y2jrMtZqvb8Pi1I7XQffn8qsJpC6tkkGmRVdeeGGRntrzoSyyTNbV1YzDYGyTcyheSDi7di9g9Z5VqEcYVQqjAUAADkAOQpKzsY4QREgQE5IHWeVL1ZWq8R+hzCGVFI8Jx8mD3n7hVO2LsprqZYl4A8Wb0VHM/wDOutO3k3fW7CZdkKasYAOc4559ld3c2ClojAHUzHLORjIHmgDqAq+GIUKVluVyptyvyJGztliRY4xhUGAP+ddK12vJrGXHDSaTq3msp9jKe40jtabRBK3oxyH+0188o2BwOPYcd1acPh+Km72KqlTIfR+DXCa+do9pTJ5k0q+7I47jTld775ASt1Nw9Jtf481f/wA+XJlfaF0N+Axy+6g022UzGGIyHLmNCx4DLFQScAAc6cVgasy8gL7jO3w/CBVj2ePJFVqXjO/vN3mrPZDya4LBzRRRQBRRRQBSdx5je6e6lKTuPMb3T3UBUdz/ANs38s/iWqj4SpsXzD/pxdxq3bn/ALZv5Z/EtU7wlr/8g/8ALi7jXo0PPfsZavl/JWS5bmfhXpErqJThEr0DKeAlbbu1bdHawJ2Rrn2kaj95rH7S21uiekyr8yB+dbki4AA6uFefjpaJGrDrdgap+3d65IJ3jREZV0885yQCeIPrq4VStsbozSyySK6HWxbB1AgHkM4rJQyZu+XTvbQTTf4/agHtWT8iv505j39g+1HKv+0/nUDPufdDkit7rj88VG3G790vOCT4Lq/DmtipUJbfsqzTReot9bQ83ZfeRvyp5FvLaNyuI/idP4gKya4tZF85HHtVh+VMnNT2OD2ZHGkbnDfRP5kkbe66nuNLDjyrAHUUJdyJ5kjr7rsO41HYekhx/Q34im89jE/nxxt7yK3eKxOLea7TzbmUe1s9+adxb+3y/vQ3vRofvAzXPYai2aHHjzNPuN1bJ/Otovgun8OKjLnweWD/ALll92Rx+dU6LwoXQ8+OBv6XU/PUR91Smy/Cg0skcbWoBkdUBWQnziBnBX104OJjs/yM9NmixqAAByAAHsAwK7XTXmsRcV2A5lY9rE/fVrtfNqp7O4v8atsHIVwWCtFFFAFFFFAFJ3HmN7p7qUpO48xvdPdQFR3P/bN/LP4lqpeEgf59v5cXcatu5/7Y/wAs/iWqr4RR/n2/lxdxr0aPnv2MtXy/kraLTlFpOMU5jWt7MyJjdG213cI7GLf7QTWs1nvg+t8zu3oR/exAH3A1oVeVjJXqW9DbQXdPE0gVSx5AEn2Diah4t6bVv3oHvKy94pzvEx8Wl0gkldICgk+Vw4Ae2srnjK+cCPaCO+uaFGM02yZzcXoavDtWB/NmjP8AWKdKwPIg+w5rFWrx0hHIkewkd1XPBrkzjjehtppvNZRv50aN7UU/lWQx7auE82eUf1sR8jwp1HvneL+9De+inuAqOxzWzHGjzRoU+61m/O3j/pBX8JFRtxuBZNyV092Rv+7NVqLwiXI85Im+DL3GnkXhM9O3+KSfkR+dODiI7P8AIz02L3HgygPmTSr7QrfpUXceC2T7Fyh9TRsPvDflU3B4SbU+ekye1VYf2tmn0G/Vi37/AE++jr3ipz4qPX7HOWkygXPg0vB5phf2OQf7lHfXnYG5V5FeW7SwEIkyMzBkYAKc8cH1VqUG8Fq/mXMJ/wDsUfcSKfo4YZUgjtBB7qPGVUrSQ4MN0drxKcAnsBP3V7NIXx+rf3G7jWMuITZA8qrbEOAqrbGXjVqj5VwWHqiiigCiiigCk7jzG9091KUnceY3unuoCo7n/tm/ln8S1WPCJ/8AvN/Lj7jVn3P/AGzfyz+Jajd8t3Lme7aSKPUhRBnUg4jOeBYGvQpSUazbfIzTTcNOpTIxTqIVKJuhef6P98f/AJU4TdS7H7r++P8A8q1urD6l9yhQl0LF4PYMRyv6TBfgoz3mrdURuvYNDbqjjDZZiMg4yeHEcOWKl68mtLNUbNsFaKRyvLKDzAPt416Ncqo6GM+yYH86GM/0AfeKj590rRv3Wn3WZe41O1yu1OS2Zy0mVKfcG3PmvKvxVh94z99Rlx4OT9i4+DR/mGq/1yrViKi5nLpx6GW3Pg8uR5jRP/UV7xUTc7mXq/uC3rVkP3ZzWz1yrY4youhw6MTArrY9wnnwSr6zG2PnioyXhz4e3h319H5pKaBH89Fb3lB7xVsce+cTh0PU+bXwauHgkizfE9SwSfMsgH51p11uvZyefbQk9ugA/MV52PuxbWsjSW8ehmXSfKcjGc8AxOPhXVTGxnTcbPUiNFqSZL002mcRP7APmwFO6Y7ZbER9ZUffn8q800IZ7EHGrOvKq5sQVYxXJYdooooAooooApO48xvdPdSlcPHhQGfbKvzA2pVDErpwcjmQer2VLfSqT/TX5mpabYcZOQqj2KP0pP6Px9g+Q/Sr3Ug3do4UWuZG/SqT/TX5muHeuT/TX5tUn9H4+wfIUfR+PsHyFRnp/SLS6kpbzBlByCcAnBzSpqsbQ2CoHk4HsAqIEEyHyZZB/UcfKqtDsvlBqmxbTuV/eaveVT9+KdxbwSjzkQ+zK/magFlrlQse8S/aQj2EHvpzHtyE8yw9q/pmpIJGuU2j2hE3KRficH5Gl1YHkQfYc0IA1w16NeakAa5XTXmhAVyiihBw1G7dP1Y9bDuNSJqL2+fJT3j3UZK3FNhrU8KhdiLwqbrk7CiiigCiiigCqH4T95ryzNqliI2knM+RIpbPRRh8LgjieP3VfKp+9+yZpr7ZckaFo4JpmlbK+QrRhVJBOTk9mahgZ7c34f8Aw21uLII1xetDHCjAsqu3GXWAeSaXBPUcVzdvft22Za3VxDLNNcGRRFaQlydEjrnTnCjSBxJqE3V3IuYb+QSr/k7MXRsfN4tc4JAGfsrqHEDiaaWux9o22zNmQ9FciOOS48chtZFS4IMjNDpdW83jk4brHwkEvvhv102x7m5sWmgmhmjidXXRLG/SxhlZeI5N6+up7a29sTR30cMsiSWkDNJcLEJEifTnAyQHcc9PqOaob7oXp2ZtOIW0gluLuKaKN5lkkKBo2OqUt5TAA5JPMHnUvBu3d21vtSwjhMtvPFNLay6k1a5Vw0EpY6i2eTHPLieIAjkCd+mkEMNokzTXE9xapNGY4PLnOF82JT5LnOdPIDPHhXiHfOzks2u8SgLL4uYDH9f0+QBD0eeLnI6+40y2Nu/cpebIkaIhLfZxhmbK+RJ0YGk4PE5HVkVU94Nl3Ftbzq8ZWS528JrcKVMrqSSjwEZVX4fb4YznqqWC/bC23BeTSwLFcRTQgGVJotIQnGFLqSuogggZ4jiKg94Z7s7USxtGgQNaeMFpo2biJHQjKsMDAX76d+DW6Aur2KdLhb5+imna46E6006ItHQYRQB1Y6+fUPO9G5Av9sxyXUBksxZaC2soOmErsB5DBuTezjQERsXexGsnuLtcSR3LWgWAF+nlABUW65y2c9vVT+y2/byRXEj9JAbXHTxToUljB4oSgJzq6sc6c+EDdAi3sxYQHo7O4ErW8D9DIyEHWYnBB19ec54moa83TN3Y7QW3tLyCeVbfDXs2t5jE+sINTtpwAACSB5Q7DQC+yd44p5kh6O4geVS8PjEXRiZQMkxnJzw48cUyl35tk8oC4MayGOSVYj0cTatIEr54Z58M8MdtTMUF1tC/2fLJZSWkVj0rytMUyzuiqEhCnLLlRx4DHZgA0/Zsd1cbMubK3s2k8Yu5glyGTokAnBk6XJyhGnhw4g+rFAWK325Om0biNp2EEVpHLpLeQvleU/ypzsjwjiaRI9My9KCYXmh0RzBck9Gw4nhx44ru0Ny55Lm9VVxHLstLaOYkaTKABggHI9uKjNz93DrtI7iwv0mgAzLJcF7ZGRCNUY6QjBwAFA6+wUIJXfjfS5tooOhEKvLcRwl5FJUKwbJI1DGCAa5unvzM81zFeGGRIFVxc2wIj4jLI+piMgZPA9Rr34T915Z4rboIDcdHdxSSRAoNUaq+oeWQOOQPjVfs9xrmaW7dLUWEEtnJAsJkRtcrDyZCkeVUDOO3h6zS5NkW7ZHhItLiVI9NxGJc9DLLCVjlxxIjYEn5gVXbDeiU2c7yXrRMNrPAr9Ekx6LICxBGIwp9LqqM3W3bcNax3FjfLLARmR5i1sjICNaDWRg4A0gdfqpKTdG78UkToW1nanThcpxhyDr58vVz9VT/AH6IsaBt/fu3tZXi6O4nMKq87W8XSLAjcQ0zZGOHHhnhSV/vLBPPFBExLNALlTpwjxPpCsrdfsI7aoW1dgTRXl27293NDc6WVrSVl+zpdJUDrnmefV7TS28WwrpY7OWxhfpYYXg6FnUskckZwCxODoYnkeZqLi2pdbHfq1SBZlE0nSTPBFHHHqkmdPO6Jc8VHpEgVZd2N5Yr5HaISI0bmOWKZNEkbgA6XX2HmCRWZ7T3Llhh2U0MUsy2QkWeO2kMUx6VAXkicMD54bgDk5A5Zxd/B7s9I1nkW2urdpZFLeNymSWTSuNZyzEcyOJ44oSW+iiigCiiigCioCfeVU2gli6FTLA00cpI0sVOHjA9IAFvZUB/+SlaBJILZ5ZLi5ltrWIOg6cR+dNrPmR54HgcezjQF9xRiqNbeEFgl6Lq1aC4sY+leDpFcPGRlWjlAwerq6x68STb4qG2avRN/wDJLqXyh9X9UsuG4eVwbHDsoCz0VUtoxw7It72+0vNI7iWVmZQ7+UqIgYLgIgOAMUyl8IEiW6yvZSK9xOsNnC0iB5wy6kkc4+pHbnOOFAXvFR+2tiwXadHcxJKgIYBhyYZAZSOKnBPEdtRG6G9Zu3uIZoDb3NqyCWLpFlXEgLRskqgBgQOzhSF5vxHFJtCOWNlNhEs3nD65GXI0dnHC+00BM7D3etrPV4tCkevGthks2M41OxLHGTjJ4ZqVql2XhBimj2c0cbM20HdFTUMxiPPTMxxxC49VRlz4TnCSXMVjJJs+KUxtdiVAxw2hpI4MZZM445HPq44A0fFcqlbV37ZLsWlraSXUrRRTqUdVTonzqdmYeTgYx2lgKruwN7PFZ9oppkuJ5tqSRQW6t5RAALEavMjUcSeQoDV6ZbJ2TDbIUgQIhdnKgk+Uxyx4k8zVN/x1YL3a0h8YdrW2hmeJpgYMdFrxBHp8gnHEknJJpXZvhBeSe0WSzkht74Hxe4aRCWYKGGqIcVUjkScnIOOPCAXvFGKz298I8i6pI7FpLfxo2aSdOiO8wbQMRlcBCwIDFvaBVm3t3iWwtJLqRGYJoGgEAlnYIoLHgBkjJ7O2pBN0aazje3eCV9mSS3kNxaETQqDaXUZZlYjS0dwqkFeOCMdVSe2d9pY7m4tLWykuZreOOU4kSNCjLqYl2HAjgAuCWJ6sGgLkYxXkwCqVJ4Rka1s5baB5p79mWG21qh1RkiXXIeAVSOeOz4K7R32mhS3R7Jhe3LyIlqZowv1fF5DcY06MEEHHHs4UBbGsxSfiC1F7n7zePJLriaCa3lMM0LMH0uADlXXgykHgeHI+2q3vttG/gv7DE6R2s15FCIo1y7qQpczOw4cdQCr1cc55AaBFEAKUrMd89rs+1PE5r9tn262nTrIkiRNJKXKgGR/sgA+SOek/CD+l93NsqxnmnkiiNw8N7dwKOkCKSsbDgdOcjLAcwO3BA2rNdzWW7p380theySX8y2iTkQXzhWn6BCOkJ4HmeAYjPEnA4ClvBVtWWa6vkju5byxiMYhmnIMmsrlxkgMV5jJGOAx10BplFFFAZn4coCttBcQvouYZxHER5zdOrRvGnrIwfYppxtHcmaKDZbWXRtPs393ISqSh0An8oZ0sSCQf4jV+uLRJNPSIr6SGXUobSw5MuRwPrpWoBnKbn3d1/iU930UM17bi2iiRjIsSKvAvJgaiWweA4D5BDZO6+0Xl2W9yLeOPZw6PQjs7uOi6PpNWnAzpTyPeOeQrTq5Ugr+/+xpL3Z9xbQ6RJKqhS5IXg6sckAnkD1VDb+boS3dvZ9EsMkto6OYZs9FKoQK6MccM4GCavVFAVPcbZDwGZnsbWy1aABbvrL41ZMhCqMDIx7WqH373FnvL6CeB0WNkjhu1ZiC8KTpMAgCnJ8kjiRyArRK5QGebs7izW+0pJ5HjNqhuWtY1J1Ibhw0mRgAADUOZ51EpubtKOyl2VELc2skjabtnbWkLSa2Uw48p+fI44/GtZrtAVHZO7MkO0muRp6DxKK2QZOvVGwOSuMYwOearM/g8ulmuLuBoUvPH2ubdyzaWhfg8M5C5AIycDPZniTWqVygM/vd0bmSba8n1Q8ftIoYhrY6XWHQ2vyeC6jzGeHV1UrLulOU2KMx52f0fTeU3HTEqHo/J8riDzxV7ooD522ftQRZvGjhuEF/LIts11Ik5laUhJBs9SYxIARjhyHxrct54JZLV1hhhmZtIMNxwjdcjWpIBwdOcHkDino2ZCJOkEUfSf6mhdf8AvxmnVRYGRp4O7trC6gAhh6e6hmitemd4oUQguBIVJyx6gMcBVxtN3pV2lfXRKdHcwQxIATq1IuG1DGAM+s1a6KkGUWO4V7bW2y2h6F7rZ8lyWjLsI5I53YsFk05DAEcx1ns4vN6d1b29NpdSwWjzW7zB7N3ZonikACjpSvnrjOcYyfVg6XXaArW5Oy2gjk12dvZl3z0du2oFQoAZ20gFs6uXVioPfjYe0rq5t3gW06K0nSeIySSq7kKMiQBCANWeR5YrQa5QFK3ktL6URYsbC4cRKekmbIguOOsoroSyDySMEHgfVUFN4Pbi3g2aLforlrKSWWaCZikc0kvHWpwQChzpyPX2g6nRQGc7tbvX9oL24SK1WW6mjkFkJH6FEUEPiQLgSNnnjHk+vAcbobs3S7SuNoXaQwGWIRLbwMXzgqS8rYALeQMe3qxxv1FAFFFFAFFFFAFFFFAFFFFAFFFFAFFFFAFFFcYZoDmsdoruodopkdkxej2jn2nJ++utsyM9R5s3M82GCfl8qAeah2iuax2j50yGyIvR+8+znzHDh8KDsmI9XXnOevGKAemQdo/5xriygjIIx25FNf8ADEySc5yCOrGOVcOyY+w9eOJ4cAvD4AfKgHjSAcSQAPX8aYX20zEWyoKqqnOrGdWoAYx2qevsr2dlR4xg4BJxnhxAB4ewd/bSlxYq+dWeIC8D1DVj8RoCP+kCjgVGTjADZz5ZQ54cCMZxSg2x5JYoNIWNsh8+e2kDzerB+Ve22JGSCdRxy48sMWwOHaTSj7KRl0sWIwq8+pdWnq/iPyFAIR7Z1OUEeTqK8GHVnJ5c8A8K8SbcKjyowP6+HnOvE6e1D86dnZaHHneSSRx7WLHP+41x9lRkgnVw48/4mfvZvnQHmPaZZGYJxDhAurjkkDyuHk8/XTaTeBVzqQjGoAauZBUAcuGdR+VO12WoXRqfTzxq5HIORw9X3mkm2DEeermx58s44Dh6qAlKKKKA/9k="/>
          <p:cNvSpPr>
            <a:spLocks noChangeAspect="1" noChangeArrowheads="1"/>
          </p:cNvSpPr>
          <p:nvPr/>
        </p:nvSpPr>
        <p:spPr bwMode="auto">
          <a:xfrm>
            <a:off x="8923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Tree>
    <p:extLst>
      <p:ext uri="{BB962C8B-B14F-4D97-AF65-F5344CB8AC3E}">
        <p14:creationId xmlns:p14="http://schemas.microsoft.com/office/powerpoint/2010/main" val="54672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21" presetClass="entr" presetSubtype="1"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wheel(1)">
                                      <p:cBhvr>
                                        <p:cTn id="17" dur="500"/>
                                        <p:tgtEl>
                                          <p:spTgt spid="307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he-IL" dirty="0"/>
              <a:t>התנהגות של אובייקט</a:t>
            </a:r>
          </a:p>
          <a:p>
            <a:r>
              <a:rPr lang="en-US" dirty="0"/>
              <a:t>behavior</a:t>
            </a:r>
            <a:endParaRPr lang="he-IL" dirty="0"/>
          </a:p>
        </p:txBody>
      </p:sp>
      <p:sp>
        <p:nvSpPr>
          <p:cNvPr id="4" name="מציין מיקום טקסט 3"/>
          <p:cNvSpPr>
            <a:spLocks noGrp="1"/>
          </p:cNvSpPr>
          <p:nvPr>
            <p:ph type="body" sz="quarter" idx="17"/>
          </p:nvPr>
        </p:nvSpPr>
        <p:spPr/>
        <p:txBody>
          <a:bodyPr/>
          <a:lstStyle/>
          <a:p>
            <a:r>
              <a:rPr lang="he-IL" dirty="0"/>
              <a:t>מגדירה כיצד האובייקט פועל ומגיב</a:t>
            </a:r>
          </a:p>
          <a:p>
            <a:r>
              <a:rPr lang="he-IL" dirty="0"/>
              <a:t>נקבעת על ידי סדרת פעולות אותן האובייקט יכול לבצע על עצמו</a:t>
            </a:r>
          </a:p>
          <a:p>
            <a:r>
              <a:rPr lang="he-IL" dirty="0"/>
              <a:t>נהוג להתייחס להתנהגות של אובייקט כממשק שלו, כלומר סך הפונקציות אותן הוא מספק</a:t>
            </a:r>
          </a:p>
          <a:p>
            <a:r>
              <a:rPr lang="he-IL" dirty="0"/>
              <a:t>לדוגמא :</a:t>
            </a:r>
          </a:p>
          <a:p>
            <a:pPr lvl="1"/>
            <a:r>
              <a:rPr lang="he-IL" dirty="0"/>
              <a:t>אובייקט המייצג טקסט במעבד תמלילים, יכיל בממשק שלו פונקציות כמו שינוי גודל, שינוי גופן או שינוי צבע. כל הפעולות האלו הן חלק מהתנהגות האובייקט</a:t>
            </a:r>
          </a:p>
        </p:txBody>
      </p:sp>
      <p:sp>
        <p:nvSpPr>
          <p:cNvPr id="3" name="AutoShape 2" descr="data:image/jpeg;base64,/9j/4AAQSkZJRgABAQAAAQABAAD/2wCEAAkGBxQSEhQUERQVFRQUFRQVFxQVFRUWFxgXGBYWFhQXFBQYHCggGBwlGxcVITEhJSksLi4uFx8zODMtOCgtLi0BCgoKDg0OGxAQGy8kICQsLCwsLCw0LywsLC80NCwsLCwsLCwvLCwsLCw0LCwsLCwsLCwsLCwsLCwsLCwsLCwsLP/AABEIAO8A0wMBIgACEQEDEQH/xAAcAAABBQEBAQAAAAAAAAAAAAAAAwQFBgcBAgj/xABHEAACAQMBBAQKBwYFBAIDAAABAgMABBESBQYhMRNBUbEHFCIyUmFxcoGRFiNCobLB0TNDYnOCohUkU5LwY8LS4SWDFzRE/8QAGQEBAAMBAQAAAAAAAAAAAAAAAAEDBAIF/8QALREAAgECBAMHBQEBAAAAAAAAAAECAxEEEiExE0FRFCIyM2FxgVKRobHwQhX/2gAMAwEAAhEDEQA/ANxooooAooooAorI7jfC8h2xMJJs2Md3BavFoTyPGISY31gagA68cnrr1vxvddrtBUtJujt7eezt5gEVukluGZmXUwOAsagcOs0BrOa7VBj3khtrvbEkslyVtUtmdHcNEuqPKi1j+yWOAcniSKWj36mS2murrZ80EccSzIeljfpEZlABxjo3wwOlvXUXBeKKor+EMrb9PJZzr00yQ2cRK9Jc9IMo2P3Y5888MduK9WfhC0m6jvrWS1ntYDcmLWk2uEcMxyLhSc4GPXz4HEgvFFUzZm/TG1mu7y1e2gjiWZHEsUwlR+ChSmNLk6RpPpCkNm7/AEjTQRXdhLbC7VjbOZY5BIQuoK4XHRMRjges/GgLzmu1hWyNt3AO17/xa5NzE90iSmVCluqhcQvEX0sU84kKeC8K1HcDbU13ZQy3ETxuY4zqbRiXMasZUCcFViTgcPZQFkorLxvfPbRbcS4lLS2TloGZVGEnXFsvAYOG08/Splab6Xg2LOZHP+IxXRsskIG6VpF04UDTwViOX2KgGu0VStpb3TQyiztbWS/uYYUeciSOFVyOBZmGC7c9IA58OykZ/CdALS2uUhmfxmVoBEoHSLMoP1ZXrJYADHpCpBe6Ko11v3Mr28CWEj3ssRnkthNGvQxqxXJlYBWJI4Dhnh2ikfA3tB57e8kcycdoXGlZSdaLpjIQgk6cZxp6jmgL/RRRQBRRRQBRRRQBRRRQBRRRQBRRRQGcbR3DlnO2g+jTfdA1udRyHhRtJfh5I16eWeBNM4vB/ciwt42ZHujtFL65cucNgtq0nHE6dHDAGc1qdRO09vRxZUeW/ojkPaamMW9EQ2uZTNsbhTXEm2ssirfra9AdR4NAoP1gx5ILADhnhXjake0LrZ9xaXcVrbsYEiVvGNRkkVk8vAH1aaVPA5OcVKybSuLg4TV7sfAfE/qaXt92JW4uyp/cf+fGrOEl4mc53yRC73wmS3sWtpENzYyQyhG16JNCBXTWBwzjge7nTGzkmmubm/uY4Y5mtDawWjM0qFdWtunkVcEMcjh1Nx5Vdk3TT7Ujn2BR35r19FI/Tk/t/SptS6sd4yuy3bMsG0YyqWEV2kXR2qSyToJo3EnSswXCAlQuF6ieHAVNWlxc3dzYtfpFbxWBL5jdpWnk06VKqF+rXhnB4/levopH6cn9v6UfRSP05P7f0pal1Y7xTdmWIW12vC8ihr+4vJIiBIQFmXCa/J4HPMcamdwNttFZxQ3iLE8CJCuhjLrREVRISq4XOD5PHlUz9FI/Tk/t/Sj6KR+nJ/b+lLUurHeKFvhsjxnaKTwyoLaUWwu1ZX1MIJukGkaeOQFHwpO92Jr2v4wJE8Ra4hvHQiQP08MTqhVdPEFjk8ev1VoP0Uj9OT+39KPopH6cn9v6UtS6sd4pd/dT2m0bm8sEjuUvI4leOR2haOSJdKsCy4ZMdQ48erFMLPYJjg2avSo8kF/45cnEgXym1OIvJ44GB1Zx1Vof0Uj9OT+39KPopH6cn9v6USpdWO8U/eK4lj2nHtCxVJ9VsbWSKRmi0jXrWQMVORnGQOPD18Hng3bxKG5W6kQyTXc0+YlkKkSBOIBXK8Q3D2VZPopH6cn9v6VH7b2GkEetWYnUBg4xxz2D1VMY027JshuRZ7K+SUZjORnHIjjgHkfaKc1Vd1GPEfxH8K1aqqkrOx2ndBRRRXJIUUUUAUUUUAUUUUAVwmu1Vt6NrZJhQ8Ptkdf8P611CLk7Ihux423t8sTHCTp5Fhzb1L6q9bJ3bJw0+QOpBz/qPV7KdbB2OIh0svn4yAeSD9e6ktpbZLErGcL29Z/QVdf/ADD7lfrIk5L2KEaUA4fZXGPiaYy7Xc8sKPV+pqH6SjpK6VNIhyZINduebN868+Mt6TfM1zZEYkkAbiMEkVOHZMXon/cf1rmTjF2CTZCeMt6TfM0eNN6TfM1LtsaP+IfH/wBV4bYqek33H8qjPEnKyL8Zb0m+Zo8ab0m+ZqQbYg6nPyFJnYh6n+a/+6nNEizGfjLek3zNHjLek3zNOTsV/TX5EUmdkSdq/M/pU3iLMS8Zb0m+Zo8Zb0m+Zr0dly9gP9VJts+X0fvX9anukansXLek3zNPt7v2A99e41GeKS+g3yzUpvSpaHCgsdanA49Rrl2zI6WzI7dTmfafwrVrqq7sKVJ1cDnkeB5L1GrVVVTxMsjsFFFFcEhRRRQBRRRQBRRRQDDbd90MRYeceC+09fw51Xt19n9I5lfiFPDPW/PPw765vXcl5hGPsADH8Tf8FTVwwtLXhzAAHrc8z88n4Vellgkt2V7v2I7eLamW6JDwHnHtPZ8KhOkpqZfXR0laYwyqxS5XY66SjpKa66OkqcpFy0bqLlpG7AB8+P5VYzUJugn1Jb0nPyHDvzUvcTqilnYKo5k8hWKprNmiHhPdBpkm2Lc8pov96jvpdLpG810PsYGucrR1dClcNdrmKgg4a4a6a5QHDXK7XKkg5XK7XKAM1yiuUIPSyYPE/wDOfcDTlJAahdsy6UXHpfkf1pXZEpI41DO0TFFFFQSFFFFAFBNFJznyW9h7qApmzR0t2CfTZ/lkj8qc783XGOP1Fz3D86T3QH15/lnvWo7feT/NEdiJ+ZrYleql0RRJ2gRXSUa6bB66HrVYpuOddGqm+qvS8SAOs4+dLC5pe70Wm3iH8OT/AFcfzpLeWx6aBl1lQvlnAznSCQD8cfKpOCPSqr2AD5DFNNtvi3mPZG/dXmKTz3XU120sZG1XHdzdJlkindkK4EgUA5yRlc+zOfhVOetZW4WG3V3OFSJc/BRwHdW/ETlFJR5lFNJ7kRvttvxeLQh+tlBAx9lftN+Q/wDVZ3s++l6WMCWQAyRjHSNjiwHbXrbO0GuJWkfmx4D0V+yopPYiarmAf9WP7mBqylSVOGpxKWaRsd3KUR2CliqsQqjJJA4ADtNZNcb1bQhbTJIyNz0vGnI+pl5Vqe19opbxPLJ5qjl1k9Sj1k1jipNtC67ZJWyT1Io5n3VH/ONZ8JFNNySt6llZ7WLJutvXe3FzFExVkYnW3RAYVQS3lDgDw++pjfje2SxkiSNEfWjMdWrhhsDGPjVl2Xs9LeJIoxhUGPWT1sfWTxqvb3bm+OyLJ0xjKpoC6NQ5k55jtrlTpSq3atH+6BqSjo9StJ4VJPtWqfCVh9xWnCeFeP7VtJ/TIp7wKazeCyX7NzGfbGy/majp/BheDzXgb+twfvT861ZcI/5lV6qL/upvbHfmQRxunRBSdenjqzjGD6qsFU3wcbtzWSz+MBQ0jJp0sGBUKc+ziauRrDWUFNqGxfC+XUid4DwT2t/2072KvCmO3z5SD21I7HHCqGWrYlqKKKgkKKKKAKTuPMb3T3UpSdx5je6e6gKjuf8Atm/ln8S1Db8t/m29yP8AOpnc/wDbN/LP4lqC39P+cb3I+41uh53wZ5+Ahg1dDU3DV6DVrsZ7jjVUhsCPXcwr/GD/ALfK/KonVVj3Di1XWfQRj88KO+uKmkWzuOrSNHqK3nbFrN7hHz4VK1Cb4Ni0k/oHzZRXmU/Evc1y2ZmL1Y99trGRlto+KpgNj7UnIKPZ3n1VXGq27jbF1HxmQciejB6z1v8Ap8a9Kq4xtN8jNG70RGbxbGFraQhsdK8hZz/TwUeod9RG6y5vLcf9QH5Amrd4TT9XB77/AIRVAhuGjbUhwwBAPZkEHHrwami3Olru7idoyJ3f7b3jEvRIcxREjh9p+Rb145D41bdxt3/Fotcg+ulALdqrzCfmf/VVvcDd/pZOnkH1cZ8gH7Tjr9i9/srSqzYiajHhR5bndON3mZw1Wto772kErwys4aMgHEbMM4B4Ee2rLWQbzbp3slzPIsDMryOykMnFc+Tw1Z5YrjD04Tk1N2OqkpJaF7j35sG//oC+8rr+VO4t5rNvNuYfjIB34rGLjdy7Xzrab4RsfvANRVxZyL58br7UYd4rYsFSe0v0UcaS3R9GwTo41Rsrr6SsGHzFezVU8F0OnZ0XVqaVv7yv/bVrNefUjlm49DRF3SZB7bP1ij+EfeTUxskeTULtY5mHqVR+f51PbMHk1UyxbD6iiioJCiiigCk7jzG9091KUnceY3unuoCo7n/tm/ln8S1XfCA3+db+XH3GrFuf+2b+WfxLVZ8IZ/zzfy4+416FLzvgzVPB8kGGr0DSCmuNcqPWfVWyxmuOwavHg4g/bP7iD72PetZs10x5cO/51qng0ttNmGPOSR34/BR9y1nxSy0y2jrMtZqvb8Pi1I7XQffn8qsJpC6tkkGmRVdeeGGRntrzoSyyTNbV1YzDYGyTcyheSDi7di9g9Z5VqEcYVQqjAUAADkAOQpKzsY4QREgQE5IHWeVL1ZWq8R+hzCGVFI8Jx8mD3n7hVO2LsprqZYl4A8Wb0VHM/wDOutO3k3fW7CZdkKasYAOc4559ld3c2ClojAHUzHLORjIHmgDqAq+GIUKVluVyptyvyJGztliRY4xhUGAP+ddK12vJrGXHDSaTq3msp9jKe40jtabRBK3oxyH+0188o2BwOPYcd1acPh+Km72KqlTIfR+DXCa+do9pTJ5k0q+7I47jTld775ASt1Nw9Jtf481f/wA+XJlfaF0N+Axy+6g022UzGGIyHLmNCx4DLFQScAAc6cVgasy8gL7jO3w/CBVj2ePJFVqXjO/vN3mrPZDya4LBzRRRQBRRRQBSdx5je6e6lKTuPMb3T3UBUdz/ANs38s/iWqj4SpsXzD/pxdxq3bn/ALZv5Z/EtU7wlr/8g/8ALi7jXo0PPfsZavl/JWS5bmfhXpErqJThEr0DKeAlbbu1bdHawJ2Rrn2kaj95rH7S21uiekyr8yB+dbki4AA6uFefjpaJGrDrdgap+3d65IJ3jREZV0885yQCeIPrq4VStsbozSyySK6HWxbB1AgHkM4rJQyZu+XTvbQTTf4/agHtWT8iv505j39g+1HKv+0/nUDPufdDkit7rj88VG3G790vOCT4Lq/DmtipUJbfsqzTReot9bQ83ZfeRvyp5FvLaNyuI/idP4gKya4tZF85HHtVh+VMnNT2OD2ZHGkbnDfRP5kkbe66nuNLDjyrAHUUJdyJ5kjr7rsO41HYekhx/Q34im89jE/nxxt7yK3eKxOLea7TzbmUe1s9+adxb+3y/vQ3vRofvAzXPYai2aHHjzNPuN1bJ/Otovgun8OKjLnweWD/ALll92Rx+dU6LwoXQ8+OBv6XU/PUR91Smy/Cg0skcbWoBkdUBWQnziBnBX104OJjs/yM9NmixqAAByAAHsAwK7XTXmsRcV2A5lY9rE/fVrtfNqp7O4v8atsHIVwWCtFFFAFFFFAFJ3HmN7p7qUpO48xvdPdQFR3P/bN/LP4lqpeEgf59v5cXcatu5/7Y/wAs/iWqr4RR/n2/lxdxr0aPnv2MtXy/kraLTlFpOMU5jWt7MyJjdG213cI7GLf7QTWs1nvg+t8zu3oR/exAH3A1oVeVjJXqW9DbQXdPE0gVSx5AEn2Diah4t6bVv3oHvKy94pzvEx8Wl0gkldICgk+Vw4Ae2srnjK+cCPaCO+uaFGM02yZzcXoavDtWB/NmjP8AWKdKwPIg+w5rFWrx0hHIkewkd1XPBrkzjjehtppvNZRv50aN7UU/lWQx7auE82eUf1sR8jwp1HvneL+9De+inuAqOxzWzHGjzRoU+61m/O3j/pBX8JFRtxuBZNyV092Rv+7NVqLwiXI85Im+DL3GnkXhM9O3+KSfkR+dODiI7P8AIz02L3HgygPmTSr7QrfpUXceC2T7Fyh9TRsPvDflU3B4SbU+ekye1VYf2tmn0G/Vi37/AE++jr3ipz4qPX7HOWkygXPg0vB5phf2OQf7lHfXnYG5V5FeW7SwEIkyMzBkYAKc8cH1VqUG8Fq/mXMJ/wDsUfcSKfo4YZUgjtBB7qPGVUrSQ4MN0drxKcAnsBP3V7NIXx+rf3G7jWMuITZA8qrbEOAqrbGXjVqj5VwWHqiiigCiiigCk7jzG9091KUnceY3unuoCo7n/tm/ln8S1WPCJ/8AvN/Lj7jVn3P/AGzfyz+Jajd8t3Lme7aSKPUhRBnUg4jOeBYGvQpSUazbfIzTTcNOpTIxTqIVKJuhef6P98f/AJU4TdS7H7r++P8A8q1urD6l9yhQl0LF4PYMRyv6TBfgoz3mrdURuvYNDbqjjDZZiMg4yeHEcOWKl68mtLNUbNsFaKRyvLKDzAPt416Ncqo6GM+yYH86GM/0AfeKj590rRv3Wn3WZe41O1yu1OS2Zy0mVKfcG3PmvKvxVh94z99Rlx4OT9i4+DR/mGq/1yrViKi5nLpx6GW3Pg8uR5jRP/UV7xUTc7mXq/uC3rVkP3ZzWz1yrY4youhw6MTArrY9wnnwSr6zG2PnioyXhz4e3h319H5pKaBH89Fb3lB7xVsce+cTh0PU+bXwauHgkizfE9SwSfMsgH51p11uvZyefbQk9ugA/MV52PuxbWsjSW8ehmXSfKcjGc8AxOPhXVTGxnTcbPUiNFqSZL002mcRP7APmwFO6Y7ZbER9ZUffn8q800IZ7EHGrOvKq5sQVYxXJYdooooAooooApO48xvdPdSlcPHhQGfbKvzA2pVDErpwcjmQer2VLfSqT/TX5mpabYcZOQqj2KP0pP6Px9g+Q/Sr3Ug3do4UWuZG/SqT/TX5muHeuT/TX5tUn9H4+wfIUfR+PsHyFRnp/SLS6kpbzBlByCcAnBzSpqsbQ2CoHk4HsAqIEEyHyZZB/UcfKqtDsvlBqmxbTuV/eaveVT9+KdxbwSjzkQ+zK/magFlrlQse8S/aQj2EHvpzHtyE8yw9q/pmpIJGuU2j2hE3KRficH5Gl1YHkQfYc0IA1w16NeakAa5XTXmhAVyiihBw1G7dP1Y9bDuNSJqL2+fJT3j3UZK3FNhrU8KhdiLwqbrk7CiiigCiiigCqH4T95ryzNqliI2knM+RIpbPRRh8LgjieP3VfKp+9+yZpr7ZckaFo4JpmlbK+QrRhVJBOTk9mahgZ7c34f8Aw21uLII1xetDHCjAsqu3GXWAeSaXBPUcVzdvft22Za3VxDLNNcGRRFaQlydEjrnTnCjSBxJqE3V3IuYb+QSr/k7MXRsfN4tc4JAGfsrqHEDiaaWux9o22zNmQ9FciOOS48chtZFS4IMjNDpdW83jk4brHwkEvvhv102x7m5sWmgmhmjidXXRLG/SxhlZeI5N6+up7a29sTR30cMsiSWkDNJcLEJEifTnAyQHcc9PqOaob7oXp2ZtOIW0gluLuKaKN5lkkKBo2OqUt5TAA5JPMHnUvBu3d21vtSwjhMtvPFNLay6k1a5Vw0EpY6i2eTHPLieIAjkCd+mkEMNokzTXE9xapNGY4PLnOF82JT5LnOdPIDPHhXiHfOzks2u8SgLL4uYDH9f0+QBD0eeLnI6+40y2Nu/cpebIkaIhLfZxhmbK+RJ0YGk4PE5HVkVU94Nl3Ftbzq8ZWS528JrcKVMrqSSjwEZVX4fb4YznqqWC/bC23BeTSwLFcRTQgGVJotIQnGFLqSuogggZ4jiKg94Z7s7USxtGgQNaeMFpo2biJHQjKsMDAX76d+DW6Aur2KdLhb5+imna46E6006ItHQYRQB1Y6+fUPO9G5Av9sxyXUBksxZaC2soOmErsB5DBuTezjQERsXexGsnuLtcSR3LWgWAF+nlABUW65y2c9vVT+y2/byRXEj9JAbXHTxToUljB4oSgJzq6sc6c+EDdAi3sxYQHo7O4ErW8D9DIyEHWYnBB19ec54moa83TN3Y7QW3tLyCeVbfDXs2t5jE+sINTtpwAACSB5Q7DQC+yd44p5kh6O4geVS8PjEXRiZQMkxnJzw48cUyl35tk8oC4MayGOSVYj0cTatIEr54Z58M8MdtTMUF1tC/2fLJZSWkVj0rytMUyzuiqEhCnLLlRx4DHZgA0/Zsd1cbMubK3s2k8Yu5glyGTokAnBk6XJyhGnhw4g+rFAWK325Om0biNp2EEVpHLpLeQvleU/ypzsjwjiaRI9My9KCYXmh0RzBck9Gw4nhx44ru0Ny55Lm9VVxHLstLaOYkaTKABggHI9uKjNz93DrtI7iwv0mgAzLJcF7ZGRCNUY6QjBwAFA6+wUIJXfjfS5tooOhEKvLcRwl5FJUKwbJI1DGCAa5unvzM81zFeGGRIFVxc2wIj4jLI+piMgZPA9Rr34T915Z4rboIDcdHdxSSRAoNUaq+oeWQOOQPjVfs9xrmaW7dLUWEEtnJAsJkRtcrDyZCkeVUDOO3h6zS5NkW7ZHhItLiVI9NxGJc9DLLCVjlxxIjYEn5gVXbDeiU2c7yXrRMNrPAr9Ekx6LICxBGIwp9LqqM3W3bcNax3FjfLLARmR5i1sjICNaDWRg4A0gdfqpKTdG78UkToW1nanThcpxhyDr58vVz9VT/AH6IsaBt/fu3tZXi6O4nMKq87W8XSLAjcQ0zZGOHHhnhSV/vLBPPFBExLNALlTpwjxPpCsrdfsI7aoW1dgTRXl27293NDc6WVrSVl+zpdJUDrnmefV7TS28WwrpY7OWxhfpYYXg6FnUskckZwCxODoYnkeZqLi2pdbHfq1SBZlE0nSTPBFHHHqkmdPO6Jc8VHpEgVZd2N5Yr5HaISI0bmOWKZNEkbgA6XX2HmCRWZ7T3Llhh2U0MUsy2QkWeO2kMUx6VAXkicMD54bgDk5A5Zxd/B7s9I1nkW2urdpZFLeNymSWTSuNZyzEcyOJ44oSW+iiigCiiigCioCfeVU2gli6FTLA00cpI0sVOHjA9IAFvZUB/+SlaBJILZ5ZLi5ltrWIOg6cR+dNrPmR54HgcezjQF9xRiqNbeEFgl6Lq1aC4sY+leDpFcPGRlWjlAwerq6x68STb4qG2avRN/wDJLqXyh9X9UsuG4eVwbHDsoCz0VUtoxw7It72+0vNI7iWVmZQ7+UqIgYLgIgOAMUyl8IEiW6yvZSK9xOsNnC0iB5wy6kkc4+pHbnOOFAXvFR+2tiwXadHcxJKgIYBhyYZAZSOKnBPEdtRG6G9Zu3uIZoDb3NqyCWLpFlXEgLRskqgBgQOzhSF5vxHFJtCOWNlNhEs3nD65GXI0dnHC+00BM7D3etrPV4tCkevGthks2M41OxLHGTjJ4ZqVql2XhBimj2c0cbM20HdFTUMxiPPTMxxxC49VRlz4TnCSXMVjJJs+KUxtdiVAxw2hpI4MZZM445HPq44A0fFcqlbV37ZLsWlraSXUrRRTqUdVTonzqdmYeTgYx2lgKruwN7PFZ9oppkuJ5tqSRQW6t5RAALEavMjUcSeQoDV6ZbJ2TDbIUgQIhdnKgk+Uxyx4k8zVN/x1YL3a0h8YdrW2hmeJpgYMdFrxBHp8gnHEknJJpXZvhBeSe0WSzkht74Hxe4aRCWYKGGqIcVUjkScnIOOPCAXvFGKz298I8i6pI7FpLfxo2aSdOiO8wbQMRlcBCwIDFvaBVm3t3iWwtJLqRGYJoGgEAlnYIoLHgBkjJ7O2pBN0aazje3eCV9mSS3kNxaETQqDaXUZZlYjS0dwqkFeOCMdVSe2d9pY7m4tLWykuZreOOU4kSNCjLqYl2HAjgAuCWJ6sGgLkYxXkwCqVJ4Rka1s5baB5p79mWG21qh1RkiXXIeAVSOeOz4K7R32mhS3R7Jhe3LyIlqZowv1fF5DcY06MEEHHHs4UBbGsxSfiC1F7n7zePJLriaCa3lMM0LMH0uADlXXgykHgeHI+2q3vttG/gv7DE6R2s15FCIo1y7qQpczOw4cdQCr1cc55AaBFEAKUrMd89rs+1PE5r9tn262nTrIkiRNJKXKgGR/sgA+SOek/CD+l93NsqxnmnkiiNw8N7dwKOkCKSsbDgdOcjLAcwO3BA2rNdzWW7p380theySX8y2iTkQXzhWn6BCOkJ4HmeAYjPEnA4ClvBVtWWa6vkju5byxiMYhmnIMmsrlxkgMV5jJGOAx10BplFFFAZn4coCttBcQvouYZxHER5zdOrRvGnrIwfYppxtHcmaKDZbWXRtPs393ISqSh0An8oZ0sSCQf4jV+uLRJNPSIr6SGXUobSw5MuRwPrpWoBnKbn3d1/iU930UM17bi2iiRjIsSKvAvJgaiWweA4D5BDZO6+0Xl2W9yLeOPZw6PQjs7uOi6PpNWnAzpTyPeOeQrTq5Ugr+/+xpL3Z9xbQ6RJKqhS5IXg6sckAnkD1VDb+boS3dvZ9EsMkto6OYZs9FKoQK6MccM4GCavVFAVPcbZDwGZnsbWy1aABbvrL41ZMhCqMDIx7WqH373FnvL6CeB0WNkjhu1ZiC8KTpMAgCnJ8kjiRyArRK5QGebs7izW+0pJ5HjNqhuWtY1J1Ibhw0mRgAADUOZ51EpubtKOyl2VELc2skjabtnbWkLSa2Uw48p+fI44/GtZrtAVHZO7MkO0muRp6DxKK2QZOvVGwOSuMYwOearM/g8ulmuLuBoUvPH2ubdyzaWhfg8M5C5AIycDPZniTWqVygM/vd0bmSba8n1Q8ftIoYhrY6XWHQ2vyeC6jzGeHV1UrLulOU2KMx52f0fTeU3HTEqHo/J8riDzxV7ooD522ftQRZvGjhuEF/LIts11Ik5laUhJBs9SYxIARjhyHxrct54JZLV1hhhmZtIMNxwjdcjWpIBwdOcHkDino2ZCJOkEUfSf6mhdf8AvxmnVRYGRp4O7trC6gAhh6e6hmitemd4oUQguBIVJyx6gMcBVxtN3pV2lfXRKdHcwQxIATq1IuG1DGAM+s1a6KkGUWO4V7bW2y2h6F7rZ8lyWjLsI5I53YsFk05DAEcx1ns4vN6d1b29NpdSwWjzW7zB7N3ZonikACjpSvnrjOcYyfVg6XXaArW5Oy2gjk12dvZl3z0du2oFQoAZ20gFs6uXVioPfjYe0rq5t3gW06K0nSeIySSq7kKMiQBCANWeR5YrQa5QFK3ktL6URYsbC4cRKekmbIguOOsoroSyDySMEHgfVUFN4Pbi3g2aLforlrKSWWaCZikc0kvHWpwQChzpyPX2g6nRQGc7tbvX9oL24SK1WW6mjkFkJH6FEUEPiQLgSNnnjHk+vAcbobs3S7SuNoXaQwGWIRLbwMXzgqS8rYALeQMe3qxxv1FAFFFFAFFFFAFFFFAFFFFAFFFFAFFFFAFFFcYZoDmsdoruodopkdkxej2jn2nJ++utsyM9R5s3M82GCfl8qAeah2iuax2j50yGyIvR+8+znzHDh8KDsmI9XXnOevGKAemQdo/5xriygjIIx25FNf8ADEySc5yCOrGOVcOyY+w9eOJ4cAvD4AfKgHjSAcSQAPX8aYX20zEWyoKqqnOrGdWoAYx2qevsr2dlR4xg4BJxnhxAB4ewd/bSlxYq+dWeIC8D1DVj8RoCP+kCjgVGTjADZz5ZQ54cCMZxSg2x5JYoNIWNsh8+e2kDzerB+Ve22JGSCdRxy48sMWwOHaTSj7KRl0sWIwq8+pdWnq/iPyFAIR7Z1OUEeTqK8GHVnJ5c8A8K8SbcKjyowP6+HnOvE6e1D86dnZaHHneSSRx7WLHP+41x9lRkgnVw48/4mfvZvnQHmPaZZGYJxDhAurjkkDyuHk8/XTaTeBVzqQjGoAauZBUAcuGdR+VO12WoXRqfTzxq5HIORw9X3mkm2DEeermx58s44Dh6qAlKKKKA/9k="/>
          <p:cNvSpPr>
            <a:spLocks noChangeAspect="1" noChangeArrowheads="1"/>
          </p:cNvSpPr>
          <p:nvPr/>
        </p:nvSpPr>
        <p:spPr bwMode="auto">
          <a:xfrm>
            <a:off x="8923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5" name="AutoShape 4" descr="data:image/jpeg;base64,/9j/4AAQSkZJRgABAQAAAQABAAD/2wCEAAkGBxQSEhQUERQVFRQUFRQVFxQVFRUWFxgXGBYWFhQXFBQYHCggGBwlGxcVITEhJSksLi4uFx8zODMtOCgtLi0BCgoKDg0OGxAQGy8kICQsLCwsLCw0LywsLC80NCwsLCwsLCwvLCwsLCw0LCwsLCwsLCwsLCwsLCwsLCwsLCwsLP/AABEIAO8A0wMBIgACEQEDEQH/xAAcAAABBQEBAQAAAAAAAAAAAAAAAwQFBgcBAgj/xABHEAACAQMBBAQKBwYFBAIDAAABAgMABBESBQYhMRNBUbEHFCIyUmFxcoGRFiNCobLB0TNDYnOCohUkU5LwY8LS4SWDFzRE/8QAGQEBAAMBAQAAAAAAAAAAAAAAAAEDBAIF/8QALREAAgECBAMHBQEBAAAAAAAAAAECAxEEEiExE0FRFCIyM2FxgVKRobHwQhX/2gAMAwEAAhEDEQA/ANxooooAooooAorI7jfC8h2xMJJs2Md3BavFoTyPGISY31gagA68cnrr1vxvddrtBUtJujt7eezt5gEVukluGZmXUwOAsagcOs0BrOa7VBj3khtrvbEkslyVtUtmdHcNEuqPKi1j+yWOAcniSKWj36mS2murrZ80EccSzIeljfpEZlABxjo3wwOlvXUXBeKKor+EMrb9PJZzr00yQ2cRK9Jc9IMo2P3Y5888MduK9WfhC0m6jvrWS1ntYDcmLWk2uEcMxyLhSc4GPXz4HEgvFFUzZm/TG1mu7y1e2gjiWZHEsUwlR+ChSmNLk6RpPpCkNm7/AEjTQRXdhLbC7VjbOZY5BIQuoK4XHRMRjges/GgLzmu1hWyNt3AO17/xa5NzE90iSmVCluqhcQvEX0sU84kKeC8K1HcDbU13ZQy3ETxuY4zqbRiXMasZUCcFViTgcPZQFkorLxvfPbRbcS4lLS2TloGZVGEnXFsvAYOG08/Splab6Xg2LOZHP+IxXRsskIG6VpF04UDTwViOX2KgGu0VStpb3TQyiztbWS/uYYUeciSOFVyOBZmGC7c9IA58OykZ/CdALS2uUhmfxmVoBEoHSLMoP1ZXrJYADHpCpBe6Ko11v3Mr28CWEj3ssRnkthNGvQxqxXJlYBWJI4Dhnh2ikfA3tB57e8kcycdoXGlZSdaLpjIQgk6cZxp6jmgL/RRRQBRRRQBRRRQBRRRQBRRRQBRRRQGcbR3DlnO2g+jTfdA1udRyHhRtJfh5I16eWeBNM4vB/ciwt42ZHujtFL65cucNgtq0nHE6dHDAGc1qdRO09vRxZUeW/ojkPaamMW9EQ2uZTNsbhTXEm2ssirfra9AdR4NAoP1gx5ILADhnhXjake0LrZ9xaXcVrbsYEiVvGNRkkVk8vAH1aaVPA5OcVKybSuLg4TV7sfAfE/qaXt92JW4uyp/cf+fGrOEl4mc53yRC73wmS3sWtpENzYyQyhG16JNCBXTWBwzjge7nTGzkmmubm/uY4Y5mtDawWjM0qFdWtunkVcEMcjh1Nx5Vdk3TT7Ujn2BR35r19FI/Tk/t/SptS6sd4yuy3bMsG0YyqWEV2kXR2qSyToJo3EnSswXCAlQuF6ieHAVNWlxc3dzYtfpFbxWBL5jdpWnk06VKqF+rXhnB4/levopH6cn9v6UfRSP05P7f0pal1Y7xTdmWIW12vC8ihr+4vJIiBIQFmXCa/J4HPMcamdwNttFZxQ3iLE8CJCuhjLrREVRISq4XOD5PHlUz9FI/Tk/t/Sj6KR+nJ/b+lLUurHeKFvhsjxnaKTwyoLaUWwu1ZX1MIJukGkaeOQFHwpO92Jr2v4wJE8Ra4hvHQiQP08MTqhVdPEFjk8ev1VoP0Uj9OT+39KPopH6cn9v6UtS6sd4pd/dT2m0bm8sEjuUvI4leOR2haOSJdKsCy4ZMdQ48erFMLPYJjg2avSo8kF/45cnEgXym1OIvJ44GB1Zx1Vof0Uj9OT+39KPopH6cn9v6USpdWO8U/eK4lj2nHtCxVJ9VsbWSKRmi0jXrWQMVORnGQOPD18Hng3bxKG5W6kQyTXc0+YlkKkSBOIBXK8Q3D2VZPopH6cn9v6VH7b2GkEetWYnUBg4xxz2D1VMY027JshuRZ7K+SUZjORnHIjjgHkfaKc1Vd1GPEfxH8K1aqqkrOx2ndBRRRXJIUUUUAUUUUAUUUUAVwmu1Vt6NrZJhQ8Ptkdf8P611CLk7Ihux423t8sTHCTp5Fhzb1L6q9bJ3bJw0+QOpBz/qPV7KdbB2OIh0svn4yAeSD9e6ktpbZLErGcL29Z/QVdf/ADD7lfrIk5L2KEaUA4fZXGPiaYy7Xc8sKPV+pqH6SjpK6VNIhyZINduebN868+Mt6TfM1zZEYkkAbiMEkVOHZMXon/cf1rmTjF2CTZCeMt6TfM0eNN6TfM1LtsaP+IfH/wBV4bYqek33H8qjPEnKyL8Zb0m+Zo8ab0m+ZqQbYg6nPyFJnYh6n+a/+6nNEizGfjLek3zNHjLek3zNOTsV/TX5EUmdkSdq/M/pU3iLMS8Zb0m+Zo8Zb0m+Zr0dly9gP9VJts+X0fvX9anukansXLek3zNPt7v2A99e41GeKS+g3yzUpvSpaHCgsdanA49Rrl2zI6WzI7dTmfafwrVrqq7sKVJ1cDnkeB5L1GrVVVTxMsjsFFFFcEhRRRQBRRRQBRRRQDDbd90MRYeceC+09fw51Xt19n9I5lfiFPDPW/PPw765vXcl5hGPsADH8Tf8FTVwwtLXhzAAHrc8z88n4Vellgkt2V7v2I7eLamW6JDwHnHtPZ8KhOkpqZfXR0laYwyqxS5XY66SjpKa66OkqcpFy0bqLlpG7AB8+P5VYzUJugn1Jb0nPyHDvzUvcTqilnYKo5k8hWKprNmiHhPdBpkm2Lc8pov96jvpdLpG810PsYGucrR1dClcNdrmKgg4a4a6a5QHDXK7XKkg5XK7XKAM1yiuUIPSyYPE/wDOfcDTlJAahdsy6UXHpfkf1pXZEpI41DO0TFFFFQSFFFFAFBNFJznyW9h7qApmzR0t2CfTZ/lkj8qc783XGOP1Fz3D86T3QH15/lnvWo7feT/NEdiJ+ZrYleql0RRJ2gRXSUa6bB66HrVYpuOddGqm+qvS8SAOs4+dLC5pe70Wm3iH8OT/AFcfzpLeWx6aBl1lQvlnAznSCQD8cfKpOCPSqr2AD5DFNNtvi3mPZG/dXmKTz3XU120sZG1XHdzdJlkindkK4EgUA5yRlc+zOfhVOetZW4WG3V3OFSJc/BRwHdW/ETlFJR5lFNJ7kRvttvxeLQh+tlBAx9lftN+Q/wDVZ3s++l6WMCWQAyRjHSNjiwHbXrbO0GuJWkfmx4D0V+yopPYiarmAf9WP7mBqylSVOGpxKWaRsd3KUR2CliqsQqjJJA4ADtNZNcb1bQhbTJIyNz0vGnI+pl5Vqe19opbxPLJ5qjl1k9Sj1k1jipNtC67ZJWyT1Io5n3VH/ONZ8JFNNySt6llZ7WLJutvXe3FzFExVkYnW3RAYVQS3lDgDw++pjfje2SxkiSNEfWjMdWrhhsDGPjVl2Xs9LeJIoxhUGPWT1sfWTxqvb3bm+OyLJ0xjKpoC6NQ5k55jtrlTpSq3atH+6BqSjo9StJ4VJPtWqfCVh9xWnCeFeP7VtJ/TIp7wKazeCyX7NzGfbGy/majp/BheDzXgb+twfvT861ZcI/5lV6qL/upvbHfmQRxunRBSdenjqzjGD6qsFU3wcbtzWSz+MBQ0jJp0sGBUKc+ziauRrDWUFNqGxfC+XUid4DwT2t/2072KvCmO3z5SD21I7HHCqGWrYlqKKKgkKKKKAKTuPMb3T3UpSdx5je6e6gKjuf8Atm/ln8S1Db8t/m29yP8AOpnc/wDbN/LP4lqC39P+cb3I+41uh53wZ5+Ahg1dDU3DV6DVrsZ7jjVUhsCPXcwr/GD/ALfK/KonVVj3Di1XWfQRj88KO+uKmkWzuOrSNHqK3nbFrN7hHz4VK1Cb4Ni0k/oHzZRXmU/Evc1y2ZmL1Y99trGRlto+KpgNj7UnIKPZ3n1VXGq27jbF1HxmQciejB6z1v8Ap8a9Kq4xtN8jNG70RGbxbGFraQhsdK8hZz/TwUeod9RG6y5vLcf9QH5Amrd4TT9XB77/AIRVAhuGjbUhwwBAPZkEHHrwami3Olru7idoyJ3f7b3jEvRIcxREjh9p+Rb145D41bdxt3/Fotcg+ulALdqrzCfmf/VVvcDd/pZOnkH1cZ8gH7Tjr9i9/srSqzYiajHhR5bndON3mZw1Wto772kErwys4aMgHEbMM4B4Ee2rLWQbzbp3slzPIsDMryOykMnFc+Tw1Z5YrjD04Tk1N2OqkpJaF7j35sG//oC+8rr+VO4t5rNvNuYfjIB34rGLjdy7Xzrab4RsfvANRVxZyL58br7UYd4rYsFSe0v0UcaS3R9GwTo41Rsrr6SsGHzFezVU8F0OnZ0XVqaVv7yv/bVrNefUjlm49DRF3SZB7bP1ij+EfeTUxskeTULtY5mHqVR+f51PbMHk1UyxbD6iiioJCiiigCk7jzG9091KUnceY3unuoCo7n/tm/ln8S1XfCA3+db+XH3GrFuf+2b+WfxLVZ8IZ/zzfy4+416FLzvgzVPB8kGGr0DSCmuNcqPWfVWyxmuOwavHg4g/bP7iD72PetZs10x5cO/51qng0ttNmGPOSR34/BR9y1nxSy0y2jrMtZqvb8Pi1I7XQffn8qsJpC6tkkGmRVdeeGGRntrzoSyyTNbV1YzDYGyTcyheSDi7di9g9Z5VqEcYVQqjAUAADkAOQpKzsY4QREgQE5IHWeVL1ZWq8R+hzCGVFI8Jx8mD3n7hVO2LsprqZYl4A8Wb0VHM/wDOutO3k3fW7CZdkKasYAOc4559ld3c2ClojAHUzHLORjIHmgDqAq+GIUKVluVyptyvyJGztliRY4xhUGAP+ddK12vJrGXHDSaTq3msp9jKe40jtabRBK3oxyH+0188o2BwOPYcd1acPh+Km72KqlTIfR+DXCa+do9pTJ5k0q+7I47jTld775ASt1Nw9Jtf481f/wA+XJlfaF0N+Axy+6g022UzGGIyHLmNCx4DLFQScAAc6cVgasy8gL7jO3w/CBVj2ePJFVqXjO/vN3mrPZDya4LBzRRRQBRRRQBSdx5je6e6lKTuPMb3T3UBUdz/ANs38s/iWqj4SpsXzD/pxdxq3bn/ALZv5Z/EtU7wlr/8g/8ALi7jXo0PPfsZavl/JWS5bmfhXpErqJThEr0DKeAlbbu1bdHawJ2Rrn2kaj95rH7S21uiekyr8yB+dbki4AA6uFefjpaJGrDrdgap+3d65IJ3jREZV0885yQCeIPrq4VStsbozSyySK6HWxbB1AgHkM4rJQyZu+XTvbQTTf4/agHtWT8iv505j39g+1HKv+0/nUDPufdDkit7rj88VG3G790vOCT4Lq/DmtipUJbfsqzTReot9bQ83ZfeRvyp5FvLaNyuI/idP4gKya4tZF85HHtVh+VMnNT2OD2ZHGkbnDfRP5kkbe66nuNLDjyrAHUUJdyJ5kjr7rsO41HYekhx/Q34im89jE/nxxt7yK3eKxOLea7TzbmUe1s9+adxb+3y/vQ3vRofvAzXPYai2aHHjzNPuN1bJ/Otovgun8OKjLnweWD/ALll92Rx+dU6LwoXQ8+OBv6XU/PUR91Smy/Cg0skcbWoBkdUBWQnziBnBX104OJjs/yM9NmixqAAByAAHsAwK7XTXmsRcV2A5lY9rE/fVrtfNqp7O4v8atsHIVwWCtFFFAFFFFAFJ3HmN7p7qUpO48xvdPdQFR3P/bN/LP4lqpeEgf59v5cXcatu5/7Y/wAs/iWqr4RR/n2/lxdxr0aPnv2MtXy/kraLTlFpOMU5jWt7MyJjdG213cI7GLf7QTWs1nvg+t8zu3oR/exAH3A1oVeVjJXqW9DbQXdPE0gVSx5AEn2Diah4t6bVv3oHvKy94pzvEx8Wl0gkldICgk+Vw4Ae2srnjK+cCPaCO+uaFGM02yZzcXoavDtWB/NmjP8AWKdKwPIg+w5rFWrx0hHIkewkd1XPBrkzjjehtppvNZRv50aN7UU/lWQx7auE82eUf1sR8jwp1HvneL+9De+inuAqOxzWzHGjzRoU+61m/O3j/pBX8JFRtxuBZNyV092Rv+7NVqLwiXI85Im+DL3GnkXhM9O3+KSfkR+dODiI7P8AIz02L3HgygPmTSr7QrfpUXceC2T7Fyh9TRsPvDflU3B4SbU+ekye1VYf2tmn0G/Vi37/AE++jr3ipz4qPX7HOWkygXPg0vB5phf2OQf7lHfXnYG5V5FeW7SwEIkyMzBkYAKc8cH1VqUG8Fq/mXMJ/wDsUfcSKfo4YZUgjtBB7qPGVUrSQ4MN0drxKcAnsBP3V7NIXx+rf3G7jWMuITZA8qrbEOAqrbGXjVqj5VwWHqiiigCiiigCk7jzG9091KUnceY3unuoCo7n/tm/ln8S1WPCJ/8AvN/Lj7jVn3P/AGzfyz+Jajd8t3Lme7aSKPUhRBnUg4jOeBYGvQpSUazbfIzTTcNOpTIxTqIVKJuhef6P98f/AJU4TdS7H7r++P8A8q1urD6l9yhQl0LF4PYMRyv6TBfgoz3mrdURuvYNDbqjjDZZiMg4yeHEcOWKl68mtLNUbNsFaKRyvLKDzAPt416Ncqo6GM+yYH86GM/0AfeKj590rRv3Wn3WZe41O1yu1OS2Zy0mVKfcG3PmvKvxVh94z99Rlx4OT9i4+DR/mGq/1yrViKi5nLpx6GW3Pg8uR5jRP/UV7xUTc7mXq/uC3rVkP3ZzWz1yrY4youhw6MTArrY9wnnwSr6zG2PnioyXhz4e3h319H5pKaBH89Fb3lB7xVsce+cTh0PU+bXwauHgkizfE9SwSfMsgH51p11uvZyefbQk9ugA/MV52PuxbWsjSW8ehmXSfKcjGc8AxOPhXVTGxnTcbPUiNFqSZL002mcRP7APmwFO6Y7ZbER9ZUffn8q800IZ7EHGrOvKq5sQVYxXJYdooooAooooApO48xvdPdSlcPHhQGfbKvzA2pVDErpwcjmQer2VLfSqT/TX5mpabYcZOQqj2KP0pP6Px9g+Q/Sr3Ug3do4UWuZG/SqT/TX5muHeuT/TX5tUn9H4+wfIUfR+PsHyFRnp/SLS6kpbzBlByCcAnBzSpqsbQ2CoHk4HsAqIEEyHyZZB/UcfKqtDsvlBqmxbTuV/eaveVT9+KdxbwSjzkQ+zK/magFlrlQse8S/aQj2EHvpzHtyE8yw9q/pmpIJGuU2j2hE3KRficH5Gl1YHkQfYc0IA1w16NeakAa5XTXmhAVyiihBw1G7dP1Y9bDuNSJqL2+fJT3j3UZK3FNhrU8KhdiLwqbrk7CiiigCiiigCqH4T95ryzNqliI2knM+RIpbPRRh8LgjieP3VfKp+9+yZpr7ZckaFo4JpmlbK+QrRhVJBOTk9mahgZ7c34f8Aw21uLII1xetDHCjAsqu3GXWAeSaXBPUcVzdvft22Za3VxDLNNcGRRFaQlydEjrnTnCjSBxJqE3V3IuYb+QSr/k7MXRsfN4tc4JAGfsrqHEDiaaWux9o22zNmQ9FciOOS48chtZFS4IMjNDpdW83jk4brHwkEvvhv102x7m5sWmgmhmjidXXRLG/SxhlZeI5N6+up7a29sTR30cMsiSWkDNJcLEJEifTnAyQHcc9PqOaob7oXp2ZtOIW0gluLuKaKN5lkkKBo2OqUt5TAA5JPMHnUvBu3d21vtSwjhMtvPFNLay6k1a5Vw0EpY6i2eTHPLieIAjkCd+mkEMNokzTXE9xapNGY4PLnOF82JT5LnOdPIDPHhXiHfOzks2u8SgLL4uYDH9f0+QBD0eeLnI6+40y2Nu/cpebIkaIhLfZxhmbK+RJ0YGk4PE5HVkVU94Nl3Ftbzq8ZWS528JrcKVMrqSSjwEZVX4fb4YznqqWC/bC23BeTSwLFcRTQgGVJotIQnGFLqSuogggZ4jiKg94Z7s7USxtGgQNaeMFpo2biJHQjKsMDAX76d+DW6Aur2KdLhb5+imna46E6006ItHQYRQB1Y6+fUPO9G5Av9sxyXUBksxZaC2soOmErsB5DBuTezjQERsXexGsnuLtcSR3LWgWAF+nlABUW65y2c9vVT+y2/byRXEj9JAbXHTxToUljB4oSgJzq6sc6c+EDdAi3sxYQHo7O4ErW8D9DIyEHWYnBB19ec54moa83TN3Y7QW3tLyCeVbfDXs2t5jE+sINTtpwAACSB5Q7DQC+yd44p5kh6O4geVS8PjEXRiZQMkxnJzw48cUyl35tk8oC4MayGOSVYj0cTatIEr54Z58M8MdtTMUF1tC/2fLJZSWkVj0rytMUyzuiqEhCnLLlRx4DHZgA0/Zsd1cbMubK3s2k8Yu5glyGTokAnBk6XJyhGnhw4g+rFAWK325Om0biNp2EEVpHLpLeQvleU/ypzsjwjiaRI9My9KCYXmh0RzBck9Gw4nhx44ru0Ny55Lm9VVxHLstLaOYkaTKABggHI9uKjNz93DrtI7iwv0mgAzLJcF7ZGRCNUY6QjBwAFA6+wUIJXfjfS5tooOhEKvLcRwl5FJUKwbJI1DGCAa5unvzM81zFeGGRIFVxc2wIj4jLI+piMgZPA9Rr34T915Z4rboIDcdHdxSSRAoNUaq+oeWQOOQPjVfs9xrmaW7dLUWEEtnJAsJkRtcrDyZCkeVUDOO3h6zS5NkW7ZHhItLiVI9NxGJc9DLLCVjlxxIjYEn5gVXbDeiU2c7yXrRMNrPAr9Ekx6LICxBGIwp9LqqM3W3bcNax3FjfLLARmR5i1sjICNaDWRg4A0gdfqpKTdG78UkToW1nanThcpxhyDr58vVz9VT/AH6IsaBt/fu3tZXi6O4nMKq87W8XSLAjcQ0zZGOHHhnhSV/vLBPPFBExLNALlTpwjxPpCsrdfsI7aoW1dgTRXl27293NDc6WVrSVl+zpdJUDrnmefV7TS28WwrpY7OWxhfpYYXg6FnUskckZwCxODoYnkeZqLi2pdbHfq1SBZlE0nSTPBFHHHqkmdPO6Jc8VHpEgVZd2N5Yr5HaISI0bmOWKZNEkbgA6XX2HmCRWZ7T3Llhh2U0MUsy2QkWeO2kMUx6VAXkicMD54bgDk5A5Zxd/B7s9I1nkW2urdpZFLeNymSWTSuNZyzEcyOJ44oSW+iiigCiiigCioCfeVU2gli6FTLA00cpI0sVOHjA9IAFvZUB/+SlaBJILZ5ZLi5ltrWIOg6cR+dNrPmR54HgcezjQF9xRiqNbeEFgl6Lq1aC4sY+leDpFcPGRlWjlAwerq6x68STb4qG2avRN/wDJLqXyh9X9UsuG4eVwbHDsoCz0VUtoxw7It72+0vNI7iWVmZQ7+UqIgYLgIgOAMUyl8IEiW6yvZSK9xOsNnC0iB5wy6kkc4+pHbnOOFAXvFR+2tiwXadHcxJKgIYBhyYZAZSOKnBPEdtRG6G9Zu3uIZoDb3NqyCWLpFlXEgLRskqgBgQOzhSF5vxHFJtCOWNlNhEs3nD65GXI0dnHC+00BM7D3etrPV4tCkevGthks2M41OxLHGTjJ4ZqVql2XhBimj2c0cbM20HdFTUMxiPPTMxxxC49VRlz4TnCSXMVjJJs+KUxtdiVAxw2hpI4MZZM445HPq44A0fFcqlbV37ZLsWlraSXUrRRTqUdVTonzqdmYeTgYx2lgKruwN7PFZ9oppkuJ5tqSRQW6t5RAALEavMjUcSeQoDV6ZbJ2TDbIUgQIhdnKgk+Uxyx4k8zVN/x1YL3a0h8YdrW2hmeJpgYMdFrxBHp8gnHEknJJpXZvhBeSe0WSzkht74Hxe4aRCWYKGGqIcVUjkScnIOOPCAXvFGKz298I8i6pI7FpLfxo2aSdOiO8wbQMRlcBCwIDFvaBVm3t3iWwtJLqRGYJoGgEAlnYIoLHgBkjJ7O2pBN0aazje3eCV9mSS3kNxaETQqDaXUZZlYjS0dwqkFeOCMdVSe2d9pY7m4tLWykuZreOOU4kSNCjLqYl2HAjgAuCWJ6sGgLkYxXkwCqVJ4Rka1s5baB5p79mWG21qh1RkiXXIeAVSOeOz4K7R32mhS3R7Jhe3LyIlqZowv1fF5DcY06MEEHHHs4UBbGsxSfiC1F7n7zePJLriaCa3lMM0LMH0uADlXXgykHgeHI+2q3vttG/gv7DE6R2s15FCIo1y7qQpczOw4cdQCr1cc55AaBFEAKUrMd89rs+1PE5r9tn262nTrIkiRNJKXKgGR/sgA+SOek/CD+l93NsqxnmnkiiNw8N7dwKOkCKSsbDgdOcjLAcwO3BA2rNdzWW7p380theySX8y2iTkQXzhWn6BCOkJ4HmeAYjPEnA4ClvBVtWWa6vkju5byxiMYhmnIMmsrlxkgMV5jJGOAx10BplFFFAZn4coCttBcQvouYZxHER5zdOrRvGnrIwfYppxtHcmaKDZbWXRtPs393ISqSh0An8oZ0sSCQf4jV+uLRJNPSIr6SGXUobSw5MuRwPrpWoBnKbn3d1/iU930UM17bi2iiRjIsSKvAvJgaiWweA4D5BDZO6+0Xl2W9yLeOPZw6PQjs7uOi6PpNWnAzpTyPeOeQrTq5Ugr+/+xpL3Z9xbQ6RJKqhS5IXg6sckAnkD1VDb+boS3dvZ9EsMkto6OYZs9FKoQK6MccM4GCavVFAVPcbZDwGZnsbWy1aABbvrL41ZMhCqMDIx7WqH373FnvL6CeB0WNkjhu1ZiC8KTpMAgCnJ8kjiRyArRK5QGebs7izW+0pJ5HjNqhuWtY1J1Ibhw0mRgAADUOZ51EpubtKOyl2VELc2skjabtnbWkLSa2Uw48p+fI44/GtZrtAVHZO7MkO0muRp6DxKK2QZOvVGwOSuMYwOearM/g8ulmuLuBoUvPH2ubdyzaWhfg8M5C5AIycDPZniTWqVygM/vd0bmSba8n1Q8ftIoYhrY6XWHQ2vyeC6jzGeHV1UrLulOU2KMx52f0fTeU3HTEqHo/J8riDzxV7ooD522ftQRZvGjhuEF/LIts11Ik5laUhJBs9SYxIARjhyHxrct54JZLV1hhhmZtIMNxwjdcjWpIBwdOcHkDino2ZCJOkEUfSf6mhdf8AvxmnVRYGRp4O7trC6gAhh6e6hmitemd4oUQguBIVJyx6gMcBVxtN3pV2lfXRKdHcwQxIATq1IuG1DGAM+s1a6KkGUWO4V7bW2y2h6F7rZ8lyWjLsI5I53YsFk05DAEcx1ns4vN6d1b29NpdSwWjzW7zB7N3ZonikACjpSvnrjOcYyfVg6XXaArW5Oy2gjk12dvZl3z0du2oFQoAZ20gFs6uXVioPfjYe0rq5t3gW06K0nSeIySSq7kKMiQBCANWeR5YrQa5QFK3ktL6URYsbC4cRKekmbIguOOsoroSyDySMEHgfVUFN4Pbi3g2aLforlrKSWWaCZikc0kvHWpwQChzpyPX2g6nRQGc7tbvX9oL24SK1WW6mjkFkJH6FEUEPiQLgSNnnjHk+vAcbobs3S7SuNoXaQwGWIRLbwMXzgqS8rYALeQMe3qxxv1FAFFFFAFFFFAFFFFAFFFFAFFFFAFFFFAFFFcYZoDmsdoruodopkdkxej2jn2nJ++utsyM9R5s3M82GCfl8qAeah2iuax2j50yGyIvR+8+znzHDh8KDsmI9XXnOevGKAemQdo/5xriygjIIx25FNf8ADEySc5yCOrGOVcOyY+w9eOJ4cAvD4AfKgHjSAcSQAPX8aYX20zEWyoKqqnOrGdWoAYx2qevsr2dlR4xg4BJxnhxAB4ewd/bSlxYq+dWeIC8D1DVj8RoCP+kCjgVGTjADZz5ZQ54cCMZxSg2x5JYoNIWNsh8+e2kDzerB+Ve22JGSCdRxy48sMWwOHaTSj7KRl0sWIwq8+pdWnq/iPyFAIR7Z1OUEeTqK8GHVnJ5c8A8K8SbcKjyowP6+HnOvE6e1D86dnZaHHneSSRx7WLHP+41x9lRkgnVw48/4mfvZvnQHmPaZZGYJxDhAurjkkDyuHk8/XTaTeBVzqQjGoAauZBUAcuGdR+VO12WoXRqfTzxq5HIORw9X3mkm2DEeermx58s44Dh6qAlKKKKA/9k="/>
          <p:cNvSpPr>
            <a:spLocks noChangeAspect="1" noChangeArrowheads="1"/>
          </p:cNvSpPr>
          <p:nvPr/>
        </p:nvSpPr>
        <p:spPr bwMode="auto">
          <a:xfrm>
            <a:off x="9075738"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6" name="AutoShape 6" descr="data:image/jpeg;base64,/9j/4AAQSkZJRgABAQAAAQABAAD/2wCEAAkGBxQSEhQUERQVFRQUFRQVFxQVFRUWFxgXGBYWFhQXFBQYHCggGBwlGxcVITEhJSksLi4uFx8zODMtOCgtLi0BCgoKDg0OGxAQGy8kICQsLCwsLCw0LywsLC80NCwsLCwsLCwvLCwsLCw0LCwsLCwsLCwsLCwsLCwsLCwsLCwsLP/AABEIAO8A0wMBIgACEQEDEQH/xAAcAAABBQEBAQAAAAAAAAAAAAAAAwQFBgcBAgj/xABHEAACAQMBBAQKBwYFBAIDAAABAgMABBESBQYhMRNBUbEHFCIyUmFxcoGRFiNCobLB0TNDYnOCohUkU5LwY8LS4SWDFzRE/8QAGQEBAAMBAQAAAAAAAAAAAAAAAAEDBAIF/8QALREAAgECBAMHBQEBAAAAAAAAAAECAxEEEiExE0FRFCIyM2FxgVKRobHwQhX/2gAMAwEAAhEDEQA/ANxooooAooooAorI7jfC8h2xMJJs2Md3BavFoTyPGISY31gagA68cnrr1vxvddrtBUtJujt7eezt5gEVukluGZmXUwOAsagcOs0BrOa7VBj3khtrvbEkslyVtUtmdHcNEuqPKi1j+yWOAcniSKWj36mS2murrZ80EccSzIeljfpEZlABxjo3wwOlvXUXBeKKor+EMrb9PJZzr00yQ2cRK9Jc9IMo2P3Y5888MduK9WfhC0m6jvrWS1ntYDcmLWk2uEcMxyLhSc4GPXz4HEgvFFUzZm/TG1mu7y1e2gjiWZHEsUwlR+ChSmNLk6RpPpCkNm7/AEjTQRXdhLbC7VjbOZY5BIQuoK4XHRMRjges/GgLzmu1hWyNt3AO17/xa5NzE90iSmVCluqhcQvEX0sU84kKeC8K1HcDbU13ZQy3ETxuY4zqbRiXMasZUCcFViTgcPZQFkorLxvfPbRbcS4lLS2TloGZVGEnXFsvAYOG08/Splab6Xg2LOZHP+IxXRsskIG6VpF04UDTwViOX2KgGu0VStpb3TQyiztbWS/uYYUeciSOFVyOBZmGC7c9IA58OykZ/CdALS2uUhmfxmVoBEoHSLMoP1ZXrJYADHpCpBe6Ko11v3Mr28CWEj3ssRnkthNGvQxqxXJlYBWJI4Dhnh2ikfA3tB57e8kcycdoXGlZSdaLpjIQgk6cZxp6jmgL/RRRQBRRRQBRRRQBRRRQBRRRQBRRRQGcbR3DlnO2g+jTfdA1udRyHhRtJfh5I16eWeBNM4vB/ciwt42ZHujtFL65cucNgtq0nHE6dHDAGc1qdRO09vRxZUeW/ojkPaamMW9EQ2uZTNsbhTXEm2ssirfra9AdR4NAoP1gx5ILADhnhXjake0LrZ9xaXcVrbsYEiVvGNRkkVk8vAH1aaVPA5OcVKybSuLg4TV7sfAfE/qaXt92JW4uyp/cf+fGrOEl4mc53yRC73wmS3sWtpENzYyQyhG16JNCBXTWBwzjge7nTGzkmmubm/uY4Y5mtDawWjM0qFdWtunkVcEMcjh1Nx5Vdk3TT7Ujn2BR35r19FI/Tk/t/SptS6sd4yuy3bMsG0YyqWEV2kXR2qSyToJo3EnSswXCAlQuF6ieHAVNWlxc3dzYtfpFbxWBL5jdpWnk06VKqF+rXhnB4/levopH6cn9v6UfRSP05P7f0pal1Y7xTdmWIW12vC8ihr+4vJIiBIQFmXCa/J4HPMcamdwNttFZxQ3iLE8CJCuhjLrREVRISq4XOD5PHlUz9FI/Tk/t/Sj6KR+nJ/b+lLUurHeKFvhsjxnaKTwyoLaUWwu1ZX1MIJukGkaeOQFHwpO92Jr2v4wJE8Ra4hvHQiQP08MTqhVdPEFjk8ev1VoP0Uj9OT+39KPopH6cn9v6UtS6sd4pd/dT2m0bm8sEjuUvI4leOR2haOSJdKsCy4ZMdQ48erFMLPYJjg2avSo8kF/45cnEgXym1OIvJ44GB1Zx1Vof0Uj9OT+39KPopH6cn9v6USpdWO8U/eK4lj2nHtCxVJ9VsbWSKRmi0jXrWQMVORnGQOPD18Hng3bxKG5W6kQyTXc0+YlkKkSBOIBXK8Q3D2VZPopH6cn9v6VH7b2GkEetWYnUBg4xxz2D1VMY027JshuRZ7K+SUZjORnHIjjgHkfaKc1Vd1GPEfxH8K1aqqkrOx2ndBRRRXJIUUUUAUUUUAUUUUAVwmu1Vt6NrZJhQ8Ptkdf8P611CLk7Ihux423t8sTHCTp5Fhzb1L6q9bJ3bJw0+QOpBz/qPV7KdbB2OIh0svn4yAeSD9e6ktpbZLErGcL29Z/QVdf/ADD7lfrIk5L2KEaUA4fZXGPiaYy7Xc8sKPV+pqH6SjpK6VNIhyZINduebN868+Mt6TfM1zZEYkkAbiMEkVOHZMXon/cf1rmTjF2CTZCeMt6TfM0eNN6TfM1LtsaP+IfH/wBV4bYqek33H8qjPEnKyL8Zb0m+Zo8ab0m+ZqQbYg6nPyFJnYh6n+a/+6nNEizGfjLek3zNHjLek3zNOTsV/TX5EUmdkSdq/M/pU3iLMS8Zb0m+Zo8Zb0m+Zr0dly9gP9VJts+X0fvX9anukansXLek3zNPt7v2A99e41GeKS+g3yzUpvSpaHCgsdanA49Rrl2zI6WzI7dTmfafwrVrqq7sKVJ1cDnkeB5L1GrVVVTxMsjsFFFFcEhRRRQBRRRQBRRRQDDbd90MRYeceC+09fw51Xt19n9I5lfiFPDPW/PPw765vXcl5hGPsADH8Tf8FTVwwtLXhzAAHrc8z88n4Vellgkt2V7v2I7eLamW6JDwHnHtPZ8KhOkpqZfXR0laYwyqxS5XY66SjpKa66OkqcpFy0bqLlpG7AB8+P5VYzUJugn1Jb0nPyHDvzUvcTqilnYKo5k8hWKprNmiHhPdBpkm2Lc8pov96jvpdLpG810PsYGucrR1dClcNdrmKgg4a4a6a5QHDXK7XKkg5XK7XKAM1yiuUIPSyYPE/wDOfcDTlJAahdsy6UXHpfkf1pXZEpI41DO0TFFFFQSFFFFAFBNFJznyW9h7qApmzR0t2CfTZ/lkj8qc783XGOP1Fz3D86T3QH15/lnvWo7feT/NEdiJ+ZrYleql0RRJ2gRXSUa6bB66HrVYpuOddGqm+qvS8SAOs4+dLC5pe70Wm3iH8OT/AFcfzpLeWx6aBl1lQvlnAznSCQD8cfKpOCPSqr2AD5DFNNtvi3mPZG/dXmKTz3XU120sZG1XHdzdJlkindkK4EgUA5yRlc+zOfhVOetZW4WG3V3OFSJc/BRwHdW/ETlFJR5lFNJ7kRvttvxeLQh+tlBAx9lftN+Q/wDVZ3s++l6WMCWQAyRjHSNjiwHbXrbO0GuJWkfmx4D0V+yopPYiarmAf9WP7mBqylSVOGpxKWaRsd3KUR2CliqsQqjJJA4ADtNZNcb1bQhbTJIyNz0vGnI+pl5Vqe19opbxPLJ5qjl1k9Sj1k1jipNtC67ZJWyT1Io5n3VH/ONZ8JFNNySt6llZ7WLJutvXe3FzFExVkYnW3RAYVQS3lDgDw++pjfje2SxkiSNEfWjMdWrhhsDGPjVl2Xs9LeJIoxhUGPWT1sfWTxqvb3bm+OyLJ0xjKpoC6NQ5k55jtrlTpSq3atH+6BqSjo9StJ4VJPtWqfCVh9xWnCeFeP7VtJ/TIp7wKazeCyX7NzGfbGy/majp/BheDzXgb+twfvT861ZcI/5lV6qL/upvbHfmQRxunRBSdenjqzjGD6qsFU3wcbtzWSz+MBQ0jJp0sGBUKc+ziauRrDWUFNqGxfC+XUid4DwT2t/2072KvCmO3z5SD21I7HHCqGWrYlqKKKgkKKKKAKTuPMb3T3UpSdx5je6e6gKjuf8Atm/ln8S1Db8t/m29yP8AOpnc/wDbN/LP4lqC39P+cb3I+41uh53wZ5+Ahg1dDU3DV6DVrsZ7jjVUhsCPXcwr/GD/ALfK/KonVVj3Di1XWfQRj88KO+uKmkWzuOrSNHqK3nbFrN7hHz4VK1Cb4Ni0k/oHzZRXmU/Evc1y2ZmL1Y99trGRlto+KpgNj7UnIKPZ3n1VXGq27jbF1HxmQciejB6z1v8Ap8a9Kq4xtN8jNG70RGbxbGFraQhsdK8hZz/TwUeod9RG6y5vLcf9QH5Amrd4TT9XB77/AIRVAhuGjbUhwwBAPZkEHHrwami3Olru7idoyJ3f7b3jEvRIcxREjh9p+Rb145D41bdxt3/Fotcg+ulALdqrzCfmf/VVvcDd/pZOnkH1cZ8gH7Tjr9i9/srSqzYiajHhR5bndON3mZw1Wto772kErwys4aMgHEbMM4B4Ee2rLWQbzbp3slzPIsDMryOykMnFc+Tw1Z5YrjD04Tk1N2OqkpJaF7j35sG//oC+8rr+VO4t5rNvNuYfjIB34rGLjdy7Xzrab4RsfvANRVxZyL58br7UYd4rYsFSe0v0UcaS3R9GwTo41Rsrr6SsGHzFezVU8F0OnZ0XVqaVv7yv/bVrNefUjlm49DRF3SZB7bP1ij+EfeTUxskeTULtY5mHqVR+f51PbMHk1UyxbD6iiioJCiiigCk7jzG9091KUnceY3unuoCo7n/tm/ln8S1XfCA3+db+XH3GrFuf+2b+WfxLVZ8IZ/zzfy4+416FLzvgzVPB8kGGr0DSCmuNcqPWfVWyxmuOwavHg4g/bP7iD72PetZs10x5cO/51qng0ttNmGPOSR34/BR9y1nxSy0y2jrMtZqvb8Pi1I7XQffn8qsJpC6tkkGmRVdeeGGRntrzoSyyTNbV1YzDYGyTcyheSDi7di9g9Z5VqEcYVQqjAUAADkAOQpKzsY4QREgQE5IHWeVL1ZWq8R+hzCGVFI8Jx8mD3n7hVO2LsprqZYl4A8Wb0VHM/wDOutO3k3fW7CZdkKasYAOc4559ld3c2ClojAHUzHLORjIHmgDqAq+GIUKVluVyptyvyJGztliRY4xhUGAP+ddK12vJrGXHDSaTq3msp9jKe40jtabRBK3oxyH+0188o2BwOPYcd1acPh+Km72KqlTIfR+DXCa+do9pTJ5k0q+7I47jTld775ASt1Nw9Jtf481f/wA+XJlfaF0N+Axy+6g022UzGGIyHLmNCx4DLFQScAAc6cVgasy8gL7jO3w/CBVj2ePJFVqXjO/vN3mrPZDya4LBzRRRQBRRRQBSdx5je6e6lKTuPMb3T3UBUdz/ANs38s/iWqj4SpsXzD/pxdxq3bn/ALZv5Z/EtU7wlr/8g/8ALi7jXo0PPfsZavl/JWS5bmfhXpErqJThEr0DKeAlbbu1bdHawJ2Rrn2kaj95rH7S21uiekyr8yB+dbki4AA6uFefjpaJGrDrdgap+3d65IJ3jREZV0885yQCeIPrq4VStsbozSyySK6HWxbB1AgHkM4rJQyZu+XTvbQTTf4/agHtWT8iv505j39g+1HKv+0/nUDPufdDkit7rj88VG3G790vOCT4Lq/DmtipUJbfsqzTReot9bQ83ZfeRvyp5FvLaNyuI/idP4gKya4tZF85HHtVh+VMnNT2OD2ZHGkbnDfRP5kkbe66nuNLDjyrAHUUJdyJ5kjr7rsO41HYekhx/Q34im89jE/nxxt7yK3eKxOLea7TzbmUe1s9+adxb+3y/vQ3vRofvAzXPYai2aHHjzNPuN1bJ/Otovgun8OKjLnweWD/ALll92Rx+dU6LwoXQ8+OBv6XU/PUR91Smy/Cg0skcbWoBkdUBWQnziBnBX104OJjs/yM9NmixqAAByAAHsAwK7XTXmsRcV2A5lY9rE/fVrtfNqp7O4v8atsHIVwWCtFFFAFFFFAFJ3HmN7p7qUpO48xvdPdQFR3P/bN/LP4lqpeEgf59v5cXcatu5/7Y/wAs/iWqr4RR/n2/lxdxr0aPnv2MtXy/kraLTlFpOMU5jWt7MyJjdG213cI7GLf7QTWs1nvg+t8zu3oR/exAH3A1oVeVjJXqW9DbQXdPE0gVSx5AEn2Diah4t6bVv3oHvKy94pzvEx8Wl0gkldICgk+Vw4Ae2srnjK+cCPaCO+uaFGM02yZzcXoavDtWB/NmjP8AWKdKwPIg+w5rFWrx0hHIkewkd1XPBrkzjjehtppvNZRv50aN7UU/lWQx7auE82eUf1sR8jwp1HvneL+9De+inuAqOxzWzHGjzRoU+61m/O3j/pBX8JFRtxuBZNyV092Rv+7NVqLwiXI85Im+DL3GnkXhM9O3+KSfkR+dODiI7P8AIz02L3HgygPmTSr7QrfpUXceC2T7Fyh9TRsPvDflU3B4SbU+ekye1VYf2tmn0G/Vi37/AE++jr3ipz4qPX7HOWkygXPg0vB5phf2OQf7lHfXnYG5V5FeW7SwEIkyMzBkYAKc8cH1VqUG8Fq/mXMJ/wDsUfcSKfo4YZUgjtBB7qPGVUrSQ4MN0drxKcAnsBP3V7NIXx+rf3G7jWMuITZA8qrbEOAqrbGXjVqj5VwWHqiiigCiiigCk7jzG9091KUnceY3unuoCo7n/tm/ln8S1WPCJ/8AvN/Lj7jVn3P/AGzfyz+Jajd8t3Lme7aSKPUhRBnUg4jOeBYGvQpSUazbfIzTTcNOpTIxTqIVKJuhef6P98f/AJU4TdS7H7r++P8A8q1urD6l9yhQl0LF4PYMRyv6TBfgoz3mrdURuvYNDbqjjDZZiMg4yeHEcOWKl68mtLNUbNsFaKRyvLKDzAPt416Ncqo6GM+yYH86GM/0AfeKj590rRv3Wn3WZe41O1yu1OS2Zy0mVKfcG3PmvKvxVh94z99Rlx4OT9i4+DR/mGq/1yrViKi5nLpx6GW3Pg8uR5jRP/UV7xUTc7mXq/uC3rVkP3ZzWz1yrY4youhw6MTArrY9wnnwSr6zG2PnioyXhz4e3h319H5pKaBH89Fb3lB7xVsce+cTh0PU+bXwauHgkizfE9SwSfMsgH51p11uvZyefbQk9ugA/MV52PuxbWsjSW8ehmXSfKcjGc8AxOPhXVTGxnTcbPUiNFqSZL002mcRP7APmwFO6Y7ZbER9ZUffn8q800IZ7EHGrOvKq5sQVYxXJYdooooAooooApO48xvdPdSlcPHhQGfbKvzA2pVDErpwcjmQer2VLfSqT/TX5mpabYcZOQqj2KP0pP6Px9g+Q/Sr3Ug3do4UWuZG/SqT/TX5muHeuT/TX5tUn9H4+wfIUfR+PsHyFRnp/SLS6kpbzBlByCcAnBzSpqsbQ2CoHk4HsAqIEEyHyZZB/UcfKqtDsvlBqmxbTuV/eaveVT9+KdxbwSjzkQ+zK/magFlrlQse8S/aQj2EHvpzHtyE8yw9q/pmpIJGuU2j2hE3KRficH5Gl1YHkQfYc0IA1w16NeakAa5XTXmhAVyiihBw1G7dP1Y9bDuNSJqL2+fJT3j3UZK3FNhrU8KhdiLwqbrk7CiiigCiiigCqH4T95ryzNqliI2knM+RIpbPRRh8LgjieP3VfKp+9+yZpr7ZckaFo4JpmlbK+QrRhVJBOTk9mahgZ7c34f8Aw21uLII1xetDHCjAsqu3GXWAeSaXBPUcVzdvft22Za3VxDLNNcGRRFaQlydEjrnTnCjSBxJqE3V3IuYb+QSr/k7MXRsfN4tc4JAGfsrqHEDiaaWux9o22zNmQ9FciOOS48chtZFS4IMjNDpdW83jk4brHwkEvvhv102x7m5sWmgmhmjidXXRLG/SxhlZeI5N6+up7a29sTR30cMsiSWkDNJcLEJEifTnAyQHcc9PqOaob7oXp2ZtOIW0gluLuKaKN5lkkKBo2OqUt5TAA5JPMHnUvBu3d21vtSwjhMtvPFNLay6k1a5Vw0EpY6i2eTHPLieIAjkCd+mkEMNokzTXE9xapNGY4PLnOF82JT5LnOdPIDPHhXiHfOzks2u8SgLL4uYDH9f0+QBD0eeLnI6+40y2Nu/cpebIkaIhLfZxhmbK+RJ0YGk4PE5HVkVU94Nl3Ftbzq8ZWS528JrcKVMrqSSjwEZVX4fb4YznqqWC/bC23BeTSwLFcRTQgGVJotIQnGFLqSuogggZ4jiKg94Z7s7USxtGgQNaeMFpo2biJHQjKsMDAX76d+DW6Aur2KdLhb5+imna46E6006ItHQYRQB1Y6+fUPO9G5Av9sxyXUBksxZaC2soOmErsB5DBuTezjQERsXexGsnuLtcSR3LWgWAF+nlABUW65y2c9vVT+y2/byRXEj9JAbXHTxToUljB4oSgJzq6sc6c+EDdAi3sxYQHo7O4ErW8D9DIyEHWYnBB19ec54moa83TN3Y7QW3tLyCeVbfDXs2t5jE+sINTtpwAACSB5Q7DQC+yd44p5kh6O4geVS8PjEXRiZQMkxnJzw48cUyl35tk8oC4MayGOSVYj0cTatIEr54Z58M8MdtTMUF1tC/2fLJZSWkVj0rytMUyzuiqEhCnLLlRx4DHZgA0/Zsd1cbMubK3s2k8Yu5glyGTokAnBk6XJyhGnhw4g+rFAWK325Om0biNp2EEVpHLpLeQvleU/ypzsjwjiaRI9My9KCYXmh0RzBck9Gw4nhx44ru0Ny55Lm9VVxHLstLaOYkaTKABggHI9uKjNz93DrtI7iwv0mgAzLJcF7ZGRCNUY6QjBwAFA6+wUIJXfjfS5tooOhEKvLcRwl5FJUKwbJI1DGCAa5unvzM81zFeGGRIFVxc2wIj4jLI+piMgZPA9Rr34T915Z4rboIDcdHdxSSRAoNUaq+oeWQOOQPjVfs9xrmaW7dLUWEEtnJAsJkRtcrDyZCkeVUDOO3h6zS5NkW7ZHhItLiVI9NxGJc9DLLCVjlxxIjYEn5gVXbDeiU2c7yXrRMNrPAr9Ekx6LICxBGIwp9LqqM3W3bcNax3FjfLLARmR5i1sjICNaDWRg4A0gdfqpKTdG78UkToW1nanThcpxhyDr58vVz9VT/AH6IsaBt/fu3tZXi6O4nMKq87W8XSLAjcQ0zZGOHHhnhSV/vLBPPFBExLNALlTpwjxPpCsrdfsI7aoW1dgTRXl27293NDc6WVrSVl+zpdJUDrnmefV7TS28WwrpY7OWxhfpYYXg6FnUskckZwCxODoYnkeZqLi2pdbHfq1SBZlE0nSTPBFHHHqkmdPO6Jc8VHpEgVZd2N5Yr5HaISI0bmOWKZNEkbgA6XX2HmCRWZ7T3Llhh2U0MUsy2QkWeO2kMUx6VAXkicMD54bgDk5A5Zxd/B7s9I1nkW2urdpZFLeNymSWTSuNZyzEcyOJ44oSW+iiigCiiigCioCfeVU2gli6FTLA00cpI0sVOHjA9IAFvZUB/+SlaBJILZ5ZLi5ltrWIOg6cR+dNrPmR54HgcezjQF9xRiqNbeEFgl6Lq1aC4sY+leDpFcPGRlWjlAwerq6x68STb4qG2avRN/wDJLqXyh9X9UsuG4eVwbHDsoCz0VUtoxw7It72+0vNI7iWVmZQ7+UqIgYLgIgOAMUyl8IEiW6yvZSK9xOsNnC0iB5wy6kkc4+pHbnOOFAXvFR+2tiwXadHcxJKgIYBhyYZAZSOKnBPEdtRG6G9Zu3uIZoDb3NqyCWLpFlXEgLRskqgBgQOzhSF5vxHFJtCOWNlNhEs3nD65GXI0dnHC+00BM7D3etrPV4tCkevGthks2M41OxLHGTjJ4ZqVql2XhBimj2c0cbM20HdFTUMxiPPTMxxxC49VRlz4TnCSXMVjJJs+KUxtdiVAxw2hpI4MZZM445HPq44A0fFcqlbV37ZLsWlraSXUrRRTqUdVTonzqdmYeTgYx2lgKruwN7PFZ9oppkuJ5tqSRQW6t5RAALEavMjUcSeQoDV6ZbJ2TDbIUgQIhdnKgk+Uxyx4k8zVN/x1YL3a0h8YdrW2hmeJpgYMdFrxBHp8gnHEknJJpXZvhBeSe0WSzkht74Hxe4aRCWYKGGqIcVUjkScnIOOPCAXvFGKz298I8i6pI7FpLfxo2aSdOiO8wbQMRlcBCwIDFvaBVm3t3iWwtJLqRGYJoGgEAlnYIoLHgBkjJ7O2pBN0aazje3eCV9mSS3kNxaETQqDaXUZZlYjS0dwqkFeOCMdVSe2d9pY7m4tLWykuZreOOU4kSNCjLqYl2HAjgAuCWJ6sGgLkYxXkwCqVJ4Rka1s5baB5p79mWG21qh1RkiXXIeAVSOeOz4K7R32mhS3R7Jhe3LyIlqZowv1fF5DcY06MEEHHHs4UBbGsxSfiC1F7n7zePJLriaCa3lMM0LMH0uADlXXgykHgeHI+2q3vttG/gv7DE6R2s15FCIo1y7qQpczOw4cdQCr1cc55AaBFEAKUrMd89rs+1PE5r9tn262nTrIkiRNJKXKgGR/sgA+SOek/CD+l93NsqxnmnkiiNw8N7dwKOkCKSsbDgdOcjLAcwO3BA2rNdzWW7p380theySX8y2iTkQXzhWn6BCOkJ4HmeAYjPEnA4ClvBVtWWa6vkju5byxiMYhmnIMmsrlxkgMV5jJGOAx10BplFFFAZn4coCttBcQvouYZxHER5zdOrRvGnrIwfYppxtHcmaKDZbWXRtPs393ISqSh0An8oZ0sSCQf4jV+uLRJNPSIr6SGXUobSw5MuRwPrpWoBnKbn3d1/iU930UM17bi2iiRjIsSKvAvJgaiWweA4D5BDZO6+0Xl2W9yLeOPZw6PQjs7uOi6PpNWnAzpTyPeOeQrTq5Ugr+/+xpL3Z9xbQ6RJKqhS5IXg6sckAnkD1VDb+boS3dvZ9EsMkto6OYZs9FKoQK6MccM4GCavVFAVPcbZDwGZnsbWy1aABbvrL41ZMhCqMDIx7WqH373FnvL6CeB0WNkjhu1ZiC8KTpMAgCnJ8kjiRyArRK5QGebs7izW+0pJ5HjNqhuWtY1J1Ibhw0mRgAADUOZ51EpubtKOyl2VELc2skjabtnbWkLSa2Uw48p+fI44/GtZrtAVHZO7MkO0muRp6DxKK2QZOvVGwOSuMYwOearM/g8ulmuLuBoUvPH2ubdyzaWhfg8M5C5AIycDPZniTWqVygM/vd0bmSba8n1Q8ftIoYhrY6XWHQ2vyeC6jzGeHV1UrLulOU2KMx52f0fTeU3HTEqHo/J8riDzxV7ooD522ftQRZvGjhuEF/LIts11Ik5laUhJBs9SYxIARjhyHxrct54JZLV1hhhmZtIMNxwjdcjWpIBwdOcHkDino2ZCJOkEUfSf6mhdf8AvxmnVRYGRp4O7trC6gAhh6e6hmitemd4oUQguBIVJyx6gMcBVxtN3pV2lfXRKdHcwQxIATq1IuG1DGAM+s1a6KkGUWO4V7bW2y2h6F7rZ8lyWjLsI5I53YsFk05DAEcx1ns4vN6d1b29NpdSwWjzW7zB7N3ZonikACjpSvnrjOcYyfVg6XXaArW5Oy2gjk12dvZl3z0du2oFQoAZ20gFs6uXVioPfjYe0rq5t3gW06K0nSeIySSq7kKMiQBCANWeR5YrQa5QFK3ktL6URYsbC4cRKekmbIguOOsoroSyDySMEHgfVUFN4Pbi3g2aLforlrKSWWaCZikc0kvHWpwQChzpyPX2g6nRQGc7tbvX9oL24SK1WW6mjkFkJH6FEUEPiQLgSNnnjHk+vAcbobs3S7SuNoXaQwGWIRLbwMXzgqS8rYALeQMe3qxxv1FAFFFFAFFFFAFFFFAFFFFAFFFFAFFFFAFFFcYZoDmsdoruodopkdkxej2jn2nJ++utsyM9R5s3M82GCfl8qAeah2iuax2j50yGyIvR+8+znzHDh8KDsmI9XXnOevGKAemQdo/5xriygjIIx25FNf8ADEySc5yCOrGOVcOyY+w9eOJ4cAvD4AfKgHjSAcSQAPX8aYX20zEWyoKqqnOrGdWoAYx2qevsr2dlR4xg4BJxnhxAB4ewd/bSlxYq+dWeIC8D1DVj8RoCP+kCjgVGTjADZz5ZQ54cCMZxSg2x5JYoNIWNsh8+e2kDzerB+Ve22JGSCdRxy48sMWwOHaTSj7KRl0sWIwq8+pdWnq/iPyFAIR7Z1OUEeTqK8GHVnJ5c8A8K8SbcKjyowP6+HnOvE6e1D86dnZaHHneSSRx7WLHP+41x9lRkgnVw48/4mfvZvnQHmPaZZGYJxDhAurjkkDyuHk8/XTaTeBVzqQjGoAauZBUAcuGdR+VO12WoXRqfTzxq5HIORw9X3mkm2DEeermx58s44Dh6qAlKKKKA/9k="/>
          <p:cNvSpPr>
            <a:spLocks noChangeAspect="1" noChangeArrowheads="1"/>
          </p:cNvSpPr>
          <p:nvPr/>
        </p:nvSpPr>
        <p:spPr bwMode="auto">
          <a:xfrm>
            <a:off x="9228138"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7" name="AutoShape 8" descr="data:image/jpeg;base64,/9j/4AAQSkZJRgABAQAAAQABAAD/2wCEAAkGBxQSEhQUERQVFRQUFRQVFxQVFRUWFxgXGBYWFhQXFBQYHCggGBwlGxcVITEhJSksLi4uFx8zODMtOCgtLi0BCgoKDg0OGxAQGy8kICQsLCwsLCw0LywsLC80NCwsLCwsLCwvLCwsLCw0LCwsLCwsLCwsLCwsLCwsLCwsLCwsLP/AABEIAO8A0wMBIgACEQEDEQH/xAAcAAABBQEBAQAAAAAAAAAAAAAAAwQFBgcBAgj/xABHEAACAQMBBAQKBwYFBAIDAAABAgMABBESBQYhMRNBUbEHFCIyUmFxcoGRFiNCobLB0TNDYnOCohUkU5LwY8LS4SWDFzRE/8QAGQEBAAMBAQAAAAAAAAAAAAAAAAEDBAIF/8QALREAAgECBAMHBQEBAAAAAAAAAAECAxEEEiExE0FRFCIyM2FxgVKRobHwQhX/2gAMAwEAAhEDEQA/ANxooooAooooAorI7jfC8h2xMJJs2Md3BavFoTyPGISY31gagA68cnrr1vxvddrtBUtJujt7eezt5gEVukluGZmXUwOAsagcOs0BrOa7VBj3khtrvbEkslyVtUtmdHcNEuqPKi1j+yWOAcniSKWj36mS2murrZ80EccSzIeljfpEZlABxjo3wwOlvXUXBeKKor+EMrb9PJZzr00yQ2cRK9Jc9IMo2P3Y5888MduK9WfhC0m6jvrWS1ntYDcmLWk2uEcMxyLhSc4GPXz4HEgvFFUzZm/TG1mu7y1e2gjiWZHEsUwlR+ChSmNLk6RpPpCkNm7/AEjTQRXdhLbC7VjbOZY5BIQuoK4XHRMRjges/GgLzmu1hWyNt3AO17/xa5NzE90iSmVCluqhcQvEX0sU84kKeC8K1HcDbU13ZQy3ETxuY4zqbRiXMasZUCcFViTgcPZQFkorLxvfPbRbcS4lLS2TloGZVGEnXFsvAYOG08/Splab6Xg2LOZHP+IxXRsskIG6VpF04UDTwViOX2KgGu0VStpb3TQyiztbWS/uYYUeciSOFVyOBZmGC7c9IA58OykZ/CdALS2uUhmfxmVoBEoHSLMoP1ZXrJYADHpCpBe6Ko11v3Mr28CWEj3ssRnkthNGvQxqxXJlYBWJI4Dhnh2ikfA3tB57e8kcycdoXGlZSdaLpjIQgk6cZxp6jmgL/RRRQBRRRQBRRRQBRRRQBRRRQBRRRQGcbR3DlnO2g+jTfdA1udRyHhRtJfh5I16eWeBNM4vB/ciwt42ZHujtFL65cucNgtq0nHE6dHDAGc1qdRO09vRxZUeW/ojkPaamMW9EQ2uZTNsbhTXEm2ssirfra9AdR4NAoP1gx5ILADhnhXjake0LrZ9xaXcVrbsYEiVvGNRkkVk8vAH1aaVPA5OcVKybSuLg4TV7sfAfE/qaXt92JW4uyp/cf+fGrOEl4mc53yRC73wmS3sWtpENzYyQyhG16JNCBXTWBwzjge7nTGzkmmubm/uY4Y5mtDawWjM0qFdWtunkVcEMcjh1Nx5Vdk3TT7Ujn2BR35r19FI/Tk/t/SptS6sd4yuy3bMsG0YyqWEV2kXR2qSyToJo3EnSswXCAlQuF6ieHAVNWlxc3dzYtfpFbxWBL5jdpWnk06VKqF+rXhnB4/levopH6cn9v6UfRSP05P7f0pal1Y7xTdmWIW12vC8ihr+4vJIiBIQFmXCa/J4HPMcamdwNttFZxQ3iLE8CJCuhjLrREVRISq4XOD5PHlUz9FI/Tk/t/Sj6KR+nJ/b+lLUurHeKFvhsjxnaKTwyoLaUWwu1ZX1MIJukGkaeOQFHwpO92Jr2v4wJE8Ra4hvHQiQP08MTqhVdPEFjk8ev1VoP0Uj9OT+39KPopH6cn9v6UtS6sd4pd/dT2m0bm8sEjuUvI4leOR2haOSJdKsCy4ZMdQ48erFMLPYJjg2avSo8kF/45cnEgXym1OIvJ44GB1Zx1Vof0Uj9OT+39KPopH6cn9v6USpdWO8U/eK4lj2nHtCxVJ9VsbWSKRmi0jXrWQMVORnGQOPD18Hng3bxKG5W6kQyTXc0+YlkKkSBOIBXK8Q3D2VZPopH6cn9v6VH7b2GkEetWYnUBg4xxz2D1VMY027JshuRZ7K+SUZjORnHIjjgHkfaKc1Vd1GPEfxH8K1aqqkrOx2ndBRRRXJIUUUUAUUUUAUUUUAVwmu1Vt6NrZJhQ8Ptkdf8P611CLk7Ihux423t8sTHCTp5Fhzb1L6q9bJ3bJw0+QOpBz/qPV7KdbB2OIh0svn4yAeSD9e6ktpbZLErGcL29Z/QVdf/ADD7lfrIk5L2KEaUA4fZXGPiaYy7Xc8sKPV+pqH6SjpK6VNIhyZINduebN868+Mt6TfM1zZEYkkAbiMEkVOHZMXon/cf1rmTjF2CTZCeMt6TfM0eNN6TfM1LtsaP+IfH/wBV4bYqek33H8qjPEnKyL8Zb0m+Zo8ab0m+ZqQbYg6nPyFJnYh6n+a/+6nNEizGfjLek3zNHjLek3zNOTsV/TX5EUmdkSdq/M/pU3iLMS8Zb0m+Zo8Zb0m+Zr0dly9gP9VJts+X0fvX9anukansXLek3zNPt7v2A99e41GeKS+g3yzUpvSpaHCgsdanA49Rrl2zI6WzI7dTmfafwrVrqq7sKVJ1cDnkeB5L1GrVVVTxMsjsFFFFcEhRRRQBRRRQBRRRQDDbd90MRYeceC+09fw51Xt19n9I5lfiFPDPW/PPw765vXcl5hGPsADH8Tf8FTVwwtLXhzAAHrc8z88n4Vellgkt2V7v2I7eLamW6JDwHnHtPZ8KhOkpqZfXR0laYwyqxS5XY66SjpKa66OkqcpFy0bqLlpG7AB8+P5VYzUJugn1Jb0nPyHDvzUvcTqilnYKo5k8hWKprNmiHhPdBpkm2Lc8pov96jvpdLpG810PsYGucrR1dClcNdrmKgg4a4a6a5QHDXK7XKkg5XK7XKAM1yiuUIPSyYPE/wDOfcDTlJAahdsy6UXHpfkf1pXZEpI41DO0TFFFFQSFFFFAFBNFJznyW9h7qApmzR0t2CfTZ/lkj8qc783XGOP1Fz3D86T3QH15/lnvWo7feT/NEdiJ+ZrYleql0RRJ2gRXSUa6bB66HrVYpuOddGqm+qvS8SAOs4+dLC5pe70Wm3iH8OT/AFcfzpLeWx6aBl1lQvlnAznSCQD8cfKpOCPSqr2AD5DFNNtvi3mPZG/dXmKTz3XU120sZG1XHdzdJlkindkK4EgUA5yRlc+zOfhVOetZW4WG3V3OFSJc/BRwHdW/ETlFJR5lFNJ7kRvttvxeLQh+tlBAx9lftN+Q/wDVZ3s++l6WMCWQAyRjHSNjiwHbXrbO0GuJWkfmx4D0V+yopPYiarmAf9WP7mBqylSVOGpxKWaRsd3KUR2CliqsQqjJJA4ADtNZNcb1bQhbTJIyNz0vGnI+pl5Vqe19opbxPLJ5qjl1k9Sj1k1jipNtC67ZJWyT1Io5n3VH/ONZ8JFNNySt6llZ7WLJutvXe3FzFExVkYnW3RAYVQS3lDgDw++pjfje2SxkiSNEfWjMdWrhhsDGPjVl2Xs9LeJIoxhUGPWT1sfWTxqvb3bm+OyLJ0xjKpoC6NQ5k55jtrlTpSq3atH+6BqSjo9StJ4VJPtWqfCVh9xWnCeFeP7VtJ/TIp7wKazeCyX7NzGfbGy/majp/BheDzXgb+twfvT861ZcI/5lV6qL/upvbHfmQRxunRBSdenjqzjGD6qsFU3wcbtzWSz+MBQ0jJp0sGBUKc+ziauRrDWUFNqGxfC+XUid4DwT2t/2072KvCmO3z5SD21I7HHCqGWrYlqKKKgkKKKKAKTuPMb3T3UpSdx5je6e6gKjuf8Atm/ln8S1Db8t/m29yP8AOpnc/wDbN/LP4lqC39P+cb3I+41uh53wZ5+Ahg1dDU3DV6DVrsZ7jjVUhsCPXcwr/GD/ALfK/KonVVj3Di1XWfQRj88KO+uKmkWzuOrSNHqK3nbFrN7hHz4VK1Cb4Ni0k/oHzZRXmU/Evc1y2ZmL1Y99trGRlto+KpgNj7UnIKPZ3n1VXGq27jbF1HxmQciejB6z1v8Ap8a9Kq4xtN8jNG70RGbxbGFraQhsdK8hZz/TwUeod9RG6y5vLcf9QH5Amrd4TT9XB77/AIRVAhuGjbUhwwBAPZkEHHrwami3Olru7idoyJ3f7b3jEvRIcxREjh9p+Rb145D41bdxt3/Fotcg+ulALdqrzCfmf/VVvcDd/pZOnkH1cZ8gH7Tjr9i9/srSqzYiajHhR5bndON3mZw1Wto772kErwys4aMgHEbMM4B4Ee2rLWQbzbp3slzPIsDMryOykMnFc+Tw1Z5YrjD04Tk1N2OqkpJaF7j35sG//oC+8rr+VO4t5rNvNuYfjIB34rGLjdy7Xzrab4RsfvANRVxZyL58br7UYd4rYsFSe0v0UcaS3R9GwTo41Rsrr6SsGHzFezVU8F0OnZ0XVqaVv7yv/bVrNefUjlm49DRF3SZB7bP1ij+EfeTUxskeTULtY5mHqVR+f51PbMHk1UyxbD6iiioJCiiigCk7jzG9091KUnceY3unuoCo7n/tm/ln8S1XfCA3+db+XH3GrFuf+2b+WfxLVZ8IZ/zzfy4+416FLzvgzVPB8kGGr0DSCmuNcqPWfVWyxmuOwavHg4g/bP7iD72PetZs10x5cO/51qng0ttNmGPOSR34/BR9y1nxSy0y2jrMtZqvb8Pi1I7XQffn8qsJpC6tkkGmRVdeeGGRntrzoSyyTNbV1YzDYGyTcyheSDi7di9g9Z5VqEcYVQqjAUAADkAOQpKzsY4QREgQE5IHWeVL1ZWq8R+hzCGVFI8Jx8mD3n7hVO2LsprqZYl4A8Wb0VHM/wDOutO3k3fW7CZdkKasYAOc4559ld3c2ClojAHUzHLORjIHmgDqAq+GIUKVluVyptyvyJGztliRY4xhUGAP+ddK12vJrGXHDSaTq3msp9jKe40jtabRBK3oxyH+0188o2BwOPYcd1acPh+Km72KqlTIfR+DXCa+do9pTJ5k0q+7I47jTld775ASt1Nw9Jtf481f/wA+XJlfaF0N+Axy+6g022UzGGIyHLmNCx4DLFQScAAc6cVgasy8gL7jO3w/CBVj2ePJFVqXjO/vN3mrPZDya4LBzRRRQBRRRQBSdx5je6e6lKTuPMb3T3UBUdz/ANs38s/iWqj4SpsXzD/pxdxq3bn/ALZv5Z/EtU7wlr/8g/8ALi7jXo0PPfsZavl/JWS5bmfhXpErqJThEr0DKeAlbbu1bdHawJ2Rrn2kaj95rH7S21uiekyr8yB+dbki4AA6uFefjpaJGrDrdgap+3d65IJ3jREZV0885yQCeIPrq4VStsbozSyySK6HWxbB1AgHkM4rJQyZu+XTvbQTTf4/agHtWT8iv505j39g+1HKv+0/nUDPufdDkit7rj88VG3G790vOCT4Lq/DmtipUJbfsqzTReot9bQ83ZfeRvyp5FvLaNyuI/idP4gKya4tZF85HHtVh+VMnNT2OD2ZHGkbnDfRP5kkbe66nuNLDjyrAHUUJdyJ5kjr7rsO41HYekhx/Q34im89jE/nxxt7yK3eKxOLea7TzbmUe1s9+adxb+3y/vQ3vRofvAzXPYai2aHHjzNPuN1bJ/Otovgun8OKjLnweWD/ALll92Rx+dU6LwoXQ8+OBv6XU/PUR91Smy/Cg0skcbWoBkdUBWQnziBnBX104OJjs/yM9NmixqAAByAAHsAwK7XTXmsRcV2A5lY9rE/fVrtfNqp7O4v8atsHIVwWCtFFFAFFFFAFJ3HmN7p7qUpO48xvdPdQFR3P/bN/LP4lqpeEgf59v5cXcatu5/7Y/wAs/iWqr4RR/n2/lxdxr0aPnv2MtXy/kraLTlFpOMU5jWt7MyJjdG213cI7GLf7QTWs1nvg+t8zu3oR/exAH3A1oVeVjJXqW9DbQXdPE0gVSx5AEn2Diah4t6bVv3oHvKy94pzvEx8Wl0gkldICgk+Vw4Ae2srnjK+cCPaCO+uaFGM02yZzcXoavDtWB/NmjP8AWKdKwPIg+w5rFWrx0hHIkewkd1XPBrkzjjehtppvNZRv50aN7UU/lWQx7auE82eUf1sR8jwp1HvneL+9De+inuAqOxzWzHGjzRoU+61m/O3j/pBX8JFRtxuBZNyV092Rv+7NVqLwiXI85Im+DL3GnkXhM9O3+KSfkR+dODiI7P8AIz02L3HgygPmTSr7QrfpUXceC2T7Fyh9TRsPvDflU3B4SbU+ekye1VYf2tmn0G/Vi37/AE++jr3ipz4qPX7HOWkygXPg0vB5phf2OQf7lHfXnYG5V5FeW7SwEIkyMzBkYAKc8cH1VqUG8Fq/mXMJ/wDsUfcSKfo4YZUgjtBB7qPGVUrSQ4MN0drxKcAnsBP3V7NIXx+rf3G7jWMuITZA8qrbEOAqrbGXjVqj5VwWHqiiigCiiigCk7jzG9091KUnceY3unuoCo7n/tm/ln8S1WPCJ/8AvN/Lj7jVn3P/AGzfyz+Jajd8t3Lme7aSKPUhRBnUg4jOeBYGvQpSUazbfIzTTcNOpTIxTqIVKJuhef6P98f/AJU4TdS7H7r++P8A8q1urD6l9yhQl0LF4PYMRyv6TBfgoz3mrdURuvYNDbqjjDZZiMg4yeHEcOWKl68mtLNUbNsFaKRyvLKDzAPt416Ncqo6GM+yYH86GM/0AfeKj590rRv3Wn3WZe41O1yu1OS2Zy0mVKfcG3PmvKvxVh94z99Rlx4OT9i4+DR/mGq/1yrViKi5nLpx6GW3Pg8uR5jRP/UV7xUTc7mXq/uC3rVkP3ZzWz1yrY4youhw6MTArrY9wnnwSr6zG2PnioyXhz4e3h319H5pKaBH89Fb3lB7xVsce+cTh0PU+bXwauHgkizfE9SwSfMsgH51p11uvZyefbQk9ugA/MV52PuxbWsjSW8ehmXSfKcjGc8AxOPhXVTGxnTcbPUiNFqSZL002mcRP7APmwFO6Y7ZbER9ZUffn8q800IZ7EHGrOvKq5sQVYxXJYdooooAooooApO48xvdPdSlcPHhQGfbKvzA2pVDErpwcjmQer2VLfSqT/TX5mpabYcZOQqj2KP0pP6Px9g+Q/Sr3Ug3do4UWuZG/SqT/TX5muHeuT/TX5tUn9H4+wfIUfR+PsHyFRnp/SLS6kpbzBlByCcAnBzSpqsbQ2CoHk4HsAqIEEyHyZZB/UcfKqtDsvlBqmxbTuV/eaveVT9+KdxbwSjzkQ+zK/magFlrlQse8S/aQj2EHvpzHtyE8yw9q/pmpIJGuU2j2hE3KRficH5Gl1YHkQfYc0IA1w16NeakAa5XTXmhAVyiihBw1G7dP1Y9bDuNSJqL2+fJT3j3UZK3FNhrU8KhdiLwqbrk7CiiigCiiigCqH4T95ryzNqliI2knM+RIpbPRRh8LgjieP3VfKp+9+yZpr7ZckaFo4JpmlbK+QrRhVJBOTk9mahgZ7c34f8Aw21uLII1xetDHCjAsqu3GXWAeSaXBPUcVzdvft22Za3VxDLNNcGRRFaQlydEjrnTnCjSBxJqE3V3IuYb+QSr/k7MXRsfN4tc4JAGfsrqHEDiaaWux9o22zNmQ9FciOOS48chtZFS4IMjNDpdW83jk4brHwkEvvhv102x7m5sWmgmhmjidXXRLG/SxhlZeI5N6+up7a29sTR30cMsiSWkDNJcLEJEifTnAyQHcc9PqOaob7oXp2ZtOIW0gluLuKaKN5lkkKBo2OqUt5TAA5JPMHnUvBu3d21vtSwjhMtvPFNLay6k1a5Vw0EpY6i2eTHPLieIAjkCd+mkEMNokzTXE9xapNGY4PLnOF82JT5LnOdPIDPHhXiHfOzks2u8SgLL4uYDH9f0+QBD0eeLnI6+40y2Nu/cpebIkaIhLfZxhmbK+RJ0YGk4PE5HVkVU94Nl3Ftbzq8ZWS528JrcKVMrqSSjwEZVX4fb4YznqqWC/bC23BeTSwLFcRTQgGVJotIQnGFLqSuogggZ4jiKg94Z7s7USxtGgQNaeMFpo2biJHQjKsMDAX76d+DW6Aur2KdLhb5+imna46E6006ItHQYRQB1Y6+fUPO9G5Av9sxyXUBksxZaC2soOmErsB5DBuTezjQERsXexGsnuLtcSR3LWgWAF+nlABUW65y2c9vVT+y2/byRXEj9JAbXHTxToUljB4oSgJzq6sc6c+EDdAi3sxYQHo7O4ErW8D9DIyEHWYnBB19ec54moa83TN3Y7QW3tLyCeVbfDXs2t5jE+sINTtpwAACSB5Q7DQC+yd44p5kh6O4geVS8PjEXRiZQMkxnJzw48cUyl35tk8oC4MayGOSVYj0cTatIEr54Z58M8MdtTMUF1tC/2fLJZSWkVj0rytMUyzuiqEhCnLLlRx4DHZgA0/Zsd1cbMubK3s2k8Yu5glyGTokAnBk6XJyhGnhw4g+rFAWK325Om0biNp2EEVpHLpLeQvleU/ypzsjwjiaRI9My9KCYXmh0RzBck9Gw4nhx44ru0Ny55Lm9VVxHLstLaOYkaTKABggHI9uKjNz93DrtI7iwv0mgAzLJcF7ZGRCNUY6QjBwAFA6+wUIJXfjfS5tooOhEKvLcRwl5FJUKwbJI1DGCAa5unvzM81zFeGGRIFVxc2wIj4jLI+piMgZPA9Rr34T915Z4rboIDcdHdxSSRAoNUaq+oeWQOOQPjVfs9xrmaW7dLUWEEtnJAsJkRtcrDyZCkeVUDOO3h6zS5NkW7ZHhItLiVI9NxGJc9DLLCVjlxxIjYEn5gVXbDeiU2c7yXrRMNrPAr9Ekx6LICxBGIwp9LqqM3W3bcNax3FjfLLARmR5i1sjICNaDWRg4A0gdfqpKTdG78UkToW1nanThcpxhyDr58vVz9VT/AH6IsaBt/fu3tZXi6O4nMKq87W8XSLAjcQ0zZGOHHhnhSV/vLBPPFBExLNALlTpwjxPpCsrdfsI7aoW1dgTRXl27293NDc6WVrSVl+zpdJUDrnmefV7TS28WwrpY7OWxhfpYYXg6FnUskckZwCxODoYnkeZqLi2pdbHfq1SBZlE0nSTPBFHHHqkmdPO6Jc8VHpEgVZd2N5Yr5HaISI0bmOWKZNEkbgA6XX2HmCRWZ7T3Llhh2U0MUsy2QkWeO2kMUx6VAXkicMD54bgDk5A5Zxd/B7s9I1nkW2urdpZFLeNymSWTSuNZyzEcyOJ44oSW+iiigCiiigCioCfeVU2gli6FTLA00cpI0sVOHjA9IAFvZUB/+SlaBJILZ5ZLi5ltrWIOg6cR+dNrPmR54HgcezjQF9xRiqNbeEFgl6Lq1aC4sY+leDpFcPGRlWjlAwerq6x68STb4qG2avRN/wDJLqXyh9X9UsuG4eVwbHDsoCz0VUtoxw7It72+0vNI7iWVmZQ7+UqIgYLgIgOAMUyl8IEiW6yvZSK9xOsNnC0iB5wy6kkc4+pHbnOOFAXvFR+2tiwXadHcxJKgIYBhyYZAZSOKnBPEdtRG6G9Zu3uIZoDb3NqyCWLpFlXEgLRskqgBgQOzhSF5vxHFJtCOWNlNhEs3nD65GXI0dnHC+00BM7D3etrPV4tCkevGthks2M41OxLHGTjJ4ZqVql2XhBimj2c0cbM20HdFTUMxiPPTMxxxC49VRlz4TnCSXMVjJJs+KUxtdiVAxw2hpI4MZZM445HPq44A0fFcqlbV37ZLsWlraSXUrRRTqUdVTonzqdmYeTgYx2lgKruwN7PFZ9oppkuJ5tqSRQW6t5RAALEavMjUcSeQoDV6ZbJ2TDbIUgQIhdnKgk+Uxyx4k8zVN/x1YL3a0h8YdrW2hmeJpgYMdFrxBHp8gnHEknJJpXZvhBeSe0WSzkht74Hxe4aRCWYKGGqIcVUjkScnIOOPCAXvFGKz298I8i6pI7FpLfxo2aSdOiO8wbQMRlcBCwIDFvaBVm3t3iWwtJLqRGYJoGgEAlnYIoLHgBkjJ7O2pBN0aazje3eCV9mSS3kNxaETQqDaXUZZlYjS0dwqkFeOCMdVSe2d9pY7m4tLWykuZreOOU4kSNCjLqYl2HAjgAuCWJ6sGgLkYxXkwCqVJ4Rka1s5baB5p79mWG21qh1RkiXXIeAVSOeOz4K7R32mhS3R7Jhe3LyIlqZowv1fF5DcY06MEEHHHs4UBbGsxSfiC1F7n7zePJLriaCa3lMM0LMH0uADlXXgykHgeHI+2q3vttG/gv7DE6R2s15FCIo1y7qQpczOw4cdQCr1cc55AaBFEAKUrMd89rs+1PE5r9tn262nTrIkiRNJKXKgGR/sgA+SOek/CD+l93NsqxnmnkiiNw8N7dwKOkCKSsbDgdOcjLAcwO3BA2rNdzWW7p380theySX8y2iTkQXzhWn6BCOkJ4HmeAYjPEnA4ClvBVtWWa6vkju5byxiMYhmnIMmsrlxkgMV5jJGOAx10BplFFFAZn4coCttBcQvouYZxHER5zdOrRvGnrIwfYppxtHcmaKDZbWXRtPs393ISqSh0An8oZ0sSCQf4jV+uLRJNPSIr6SGXUobSw5MuRwPrpWoBnKbn3d1/iU930UM17bi2iiRjIsSKvAvJgaiWweA4D5BDZO6+0Xl2W9yLeOPZw6PQjs7uOi6PpNWnAzpTyPeOeQrTq5Ugr+/+xpL3Z9xbQ6RJKqhS5IXg6sckAnkD1VDb+boS3dvZ9EsMkto6OYZs9FKoQK6MccM4GCavVFAVPcbZDwGZnsbWy1aABbvrL41ZMhCqMDIx7WqH373FnvL6CeB0WNkjhu1ZiC8KTpMAgCnJ8kjiRyArRK5QGebs7izW+0pJ5HjNqhuWtY1J1Ibhw0mRgAADUOZ51EpubtKOyl2VELc2skjabtnbWkLSa2Uw48p+fI44/GtZrtAVHZO7MkO0muRp6DxKK2QZOvVGwOSuMYwOearM/g8ulmuLuBoUvPH2ubdyzaWhfg8M5C5AIycDPZniTWqVygM/vd0bmSba8n1Q8ftIoYhrY6XWHQ2vyeC6jzGeHV1UrLulOU2KMx52f0fTeU3HTEqHo/J8riDzxV7ooD522ftQRZvGjhuEF/LIts11Ik5laUhJBs9SYxIARjhyHxrct54JZLV1hhhmZtIMNxwjdcjWpIBwdOcHkDino2ZCJOkEUfSf6mhdf8AvxmnVRYGRp4O7trC6gAhh6e6hmitemd4oUQguBIVJyx6gMcBVxtN3pV2lfXRKdHcwQxIATq1IuG1DGAM+s1a6KkGUWO4V7bW2y2h6F7rZ8lyWjLsI5I53YsFk05DAEcx1ns4vN6d1b29NpdSwWjzW7zB7N3ZonikACjpSvnrjOcYyfVg6XXaArW5Oy2gjk12dvZl3z0du2oFQoAZ20gFs6uXVioPfjYe0rq5t3gW06K0nSeIySSq7kKMiQBCANWeR5YrQa5QFK3ktL6URYsbC4cRKekmbIguOOsoroSyDySMEHgfVUFN4Pbi3g2aLforlrKSWWaCZikc0kvHWpwQChzpyPX2g6nRQGc7tbvX9oL24SK1WW6mjkFkJH6FEUEPiQLgSNnnjHk+vAcbobs3S7SuNoXaQwGWIRLbwMXzgqS8rYALeQMe3qxxv1FAFFFFAFFFFAFFFFAFFFFAFFFFAFFFFAFFFcYZoDmsdoruodopkdkxej2jn2nJ++utsyM9R5s3M82GCfl8qAeah2iuax2j50yGyIvR+8+znzHDh8KDsmI9XXnOevGKAemQdo/5xriygjIIx25FNf8ADEySc5yCOrGOVcOyY+w9eOJ4cAvD4AfKgHjSAcSQAPX8aYX20zEWyoKqqnOrGdWoAYx2qevsr2dlR4xg4BJxnhxAB4ewd/bSlxYq+dWeIC8D1DVj8RoCP+kCjgVGTjADZz5ZQ54cCMZxSg2x5JYoNIWNsh8+e2kDzerB+Ve22JGSCdRxy48sMWwOHaTSj7KRl0sWIwq8+pdWnq/iPyFAIR7Z1OUEeTqK8GHVnJ5c8A8K8SbcKjyowP6+HnOvE6e1D86dnZaHHneSSRx7WLHP+41x9lRkgnVw48/4mfvZvnQHmPaZZGYJxDhAurjkkDyuHk8/XTaTeBVzqQjGoAauZBUAcuGdR+VO12WoXRqfTzxq5HIORw9X3mkm2DEeermx58s44Dh6qAlKKKKA/9k="/>
          <p:cNvSpPr>
            <a:spLocks noChangeAspect="1" noChangeArrowheads="1"/>
          </p:cNvSpPr>
          <p:nvPr/>
        </p:nvSpPr>
        <p:spPr bwMode="auto">
          <a:xfrm>
            <a:off x="9380538"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8" name="AutoShape 10" descr="data:image/jpeg;base64,/9j/4AAQSkZJRgABAQAAAQABAAD/2wCEAAkGBxQSEhQUERQVFRQUFRQVFxQVFRUWFxgXGBYWFhQXFBQYHCggGBwlGxcVITEhJSksLi4uFx8zODMtOCgtLi0BCgoKDg0OGxAQGy8kICQsLCwsLCw0LywsLC80NCwsLCwsLCwvLCwsLCw0LCwsLCwsLCwsLCwsLCwsLCwsLCwsLP/AABEIAO8A0wMBIgACEQEDEQH/xAAcAAABBQEBAQAAAAAAAAAAAAAAAwQFBgcBAgj/xABHEAACAQMBBAQKBwYFBAIDAAABAgMABBESBQYhMRNBUbEHFCIyUmFxcoGRFiNCobLB0TNDYnOCohUkU5LwY8LS4SWDFzRE/8QAGQEBAAMBAQAAAAAAAAAAAAAAAAEDBAIF/8QALREAAgECBAMHBQEBAAAAAAAAAAECAxEEEiExE0FRFCIyM2FxgVKRobHwQhX/2gAMAwEAAhEDEQA/ANxooooAooooAorI7jfC8h2xMJJs2Md3BavFoTyPGISY31gagA68cnrr1vxvddrtBUtJujt7eezt5gEVukluGZmXUwOAsagcOs0BrOa7VBj3khtrvbEkslyVtUtmdHcNEuqPKi1j+yWOAcniSKWj36mS2murrZ80EccSzIeljfpEZlABxjo3wwOlvXUXBeKKor+EMrb9PJZzr00yQ2cRK9Jc9IMo2P3Y5888MduK9WfhC0m6jvrWS1ntYDcmLWk2uEcMxyLhSc4GPXz4HEgvFFUzZm/TG1mu7y1e2gjiWZHEsUwlR+ChSmNLk6RpPpCkNm7/AEjTQRXdhLbC7VjbOZY5BIQuoK4XHRMRjges/GgLzmu1hWyNt3AO17/xa5NzE90iSmVCluqhcQvEX0sU84kKeC8K1HcDbU13ZQy3ETxuY4zqbRiXMasZUCcFViTgcPZQFkorLxvfPbRbcS4lLS2TloGZVGEnXFsvAYOG08/Splab6Xg2LOZHP+IxXRsskIG6VpF04UDTwViOX2KgGu0VStpb3TQyiztbWS/uYYUeciSOFVyOBZmGC7c9IA58OykZ/CdALS2uUhmfxmVoBEoHSLMoP1ZXrJYADHpCpBe6Ko11v3Mr28CWEj3ssRnkthNGvQxqxXJlYBWJI4Dhnh2ikfA3tB57e8kcycdoXGlZSdaLpjIQgk6cZxp6jmgL/RRRQBRRRQBRRRQBRRRQBRRRQBRRRQGcbR3DlnO2g+jTfdA1udRyHhRtJfh5I16eWeBNM4vB/ciwt42ZHujtFL65cucNgtq0nHE6dHDAGc1qdRO09vRxZUeW/ojkPaamMW9EQ2uZTNsbhTXEm2ssirfra9AdR4NAoP1gx5ILADhnhXjake0LrZ9xaXcVrbsYEiVvGNRkkVk8vAH1aaVPA5OcVKybSuLg4TV7sfAfE/qaXt92JW4uyp/cf+fGrOEl4mc53yRC73wmS3sWtpENzYyQyhG16JNCBXTWBwzjge7nTGzkmmubm/uY4Y5mtDawWjM0qFdWtunkVcEMcjh1Nx5Vdk3TT7Ujn2BR35r19FI/Tk/t/SptS6sd4yuy3bMsG0YyqWEV2kXR2qSyToJo3EnSswXCAlQuF6ieHAVNWlxc3dzYtfpFbxWBL5jdpWnk06VKqF+rXhnB4/levopH6cn9v6UfRSP05P7f0pal1Y7xTdmWIW12vC8ihr+4vJIiBIQFmXCa/J4HPMcamdwNttFZxQ3iLE8CJCuhjLrREVRISq4XOD5PHlUz9FI/Tk/t/Sj6KR+nJ/b+lLUurHeKFvhsjxnaKTwyoLaUWwu1ZX1MIJukGkaeOQFHwpO92Jr2v4wJE8Ra4hvHQiQP08MTqhVdPEFjk8ev1VoP0Uj9OT+39KPopH6cn9v6UtS6sd4pd/dT2m0bm8sEjuUvI4leOR2haOSJdKsCy4ZMdQ48erFMLPYJjg2avSo8kF/45cnEgXym1OIvJ44GB1Zx1Vof0Uj9OT+39KPopH6cn9v6USpdWO8U/eK4lj2nHtCxVJ9VsbWSKRmi0jXrWQMVORnGQOPD18Hng3bxKG5W6kQyTXc0+YlkKkSBOIBXK8Q3D2VZPopH6cn9v6VH7b2GkEetWYnUBg4xxz2D1VMY027JshuRZ7K+SUZjORnHIjjgHkfaKc1Vd1GPEfxH8K1aqqkrOx2ndBRRRXJIUUUUAUUUUAUUUUAVwmu1Vt6NrZJhQ8Ptkdf8P611CLk7Ihux423t8sTHCTp5Fhzb1L6q9bJ3bJw0+QOpBz/qPV7KdbB2OIh0svn4yAeSD9e6ktpbZLErGcL29Z/QVdf/ADD7lfrIk5L2KEaUA4fZXGPiaYy7Xc8sKPV+pqH6SjpK6VNIhyZINduebN868+Mt6TfM1zZEYkkAbiMEkVOHZMXon/cf1rmTjF2CTZCeMt6TfM0eNN6TfM1LtsaP+IfH/wBV4bYqek33H8qjPEnKyL8Zb0m+Zo8ab0m+ZqQbYg6nPyFJnYh6n+a/+6nNEizGfjLek3zNHjLek3zNOTsV/TX5EUmdkSdq/M/pU3iLMS8Zb0m+Zo8Zb0m+Zr0dly9gP9VJts+X0fvX9anukansXLek3zNPt7v2A99e41GeKS+g3yzUpvSpaHCgsdanA49Rrl2zI6WzI7dTmfafwrVrqq7sKVJ1cDnkeB5L1GrVVVTxMsjsFFFFcEhRRRQBRRRQBRRRQDDbd90MRYeceC+09fw51Xt19n9I5lfiFPDPW/PPw765vXcl5hGPsADH8Tf8FTVwwtLXhzAAHrc8z88n4Vellgkt2V7v2I7eLamW6JDwHnHtPZ8KhOkpqZfXR0laYwyqxS5XY66SjpKa66OkqcpFy0bqLlpG7AB8+P5VYzUJugn1Jb0nPyHDvzUvcTqilnYKo5k8hWKprNmiHhPdBpkm2Lc8pov96jvpdLpG810PsYGucrR1dClcNdrmKgg4a4a6a5QHDXK7XKkg5XK7XKAM1yiuUIPSyYPE/wDOfcDTlJAahdsy6UXHpfkf1pXZEpI41DO0TFFFFQSFFFFAFBNFJznyW9h7qApmzR0t2CfTZ/lkj8qc783XGOP1Fz3D86T3QH15/lnvWo7feT/NEdiJ+ZrYleql0RRJ2gRXSUa6bB66HrVYpuOddGqm+qvS8SAOs4+dLC5pe70Wm3iH8OT/AFcfzpLeWx6aBl1lQvlnAznSCQD8cfKpOCPSqr2AD5DFNNtvi3mPZG/dXmKTz3XU120sZG1XHdzdJlkindkK4EgUA5yRlc+zOfhVOetZW4WG3V3OFSJc/BRwHdW/ETlFJR5lFNJ7kRvttvxeLQh+tlBAx9lftN+Q/wDVZ3s++l6WMCWQAyRjHSNjiwHbXrbO0GuJWkfmx4D0V+yopPYiarmAf9WP7mBqylSVOGpxKWaRsd3KUR2CliqsQqjJJA4ADtNZNcb1bQhbTJIyNz0vGnI+pl5Vqe19opbxPLJ5qjl1k9Sj1k1jipNtC67ZJWyT1Io5n3VH/ONZ8JFNNySt6llZ7WLJutvXe3FzFExVkYnW3RAYVQS3lDgDw++pjfje2SxkiSNEfWjMdWrhhsDGPjVl2Xs9LeJIoxhUGPWT1sfWTxqvb3bm+OyLJ0xjKpoC6NQ5k55jtrlTpSq3atH+6BqSjo9StJ4VJPtWqfCVh9xWnCeFeP7VtJ/TIp7wKazeCyX7NzGfbGy/majp/BheDzXgb+twfvT861ZcI/5lV6qL/upvbHfmQRxunRBSdenjqzjGD6qsFU3wcbtzWSz+MBQ0jJp0sGBUKc+ziauRrDWUFNqGxfC+XUid4DwT2t/2072KvCmO3z5SD21I7HHCqGWrYlqKKKgkKKKKAKTuPMb3T3UpSdx5je6e6gKjuf8Atm/ln8S1Db8t/m29yP8AOpnc/wDbN/LP4lqC39P+cb3I+41uh53wZ5+Ahg1dDU3DV6DVrsZ7jjVUhsCPXcwr/GD/ALfK/KonVVj3Di1XWfQRj88KO+uKmkWzuOrSNHqK3nbFrN7hHz4VK1Cb4Ni0k/oHzZRXmU/Evc1y2ZmL1Y99trGRlto+KpgNj7UnIKPZ3n1VXGq27jbF1HxmQciejB6z1v8Ap8a9Kq4xtN8jNG70RGbxbGFraQhsdK8hZz/TwUeod9RG6y5vLcf9QH5Amrd4TT9XB77/AIRVAhuGjbUhwwBAPZkEHHrwami3Olru7idoyJ3f7b3jEvRIcxREjh9p+Rb145D41bdxt3/Fotcg+ulALdqrzCfmf/VVvcDd/pZOnkH1cZ8gH7Tjr9i9/srSqzYiajHhR5bndON3mZw1Wto772kErwys4aMgHEbMM4B4Ee2rLWQbzbp3slzPIsDMryOykMnFc+Tw1Z5YrjD04Tk1N2OqkpJaF7j35sG//oC+8rr+VO4t5rNvNuYfjIB34rGLjdy7Xzrab4RsfvANRVxZyL58br7UYd4rYsFSe0v0UcaS3R9GwTo41Rsrr6SsGHzFezVU8F0OnZ0XVqaVv7yv/bVrNefUjlm49DRF3SZB7bP1ij+EfeTUxskeTULtY5mHqVR+f51PbMHk1UyxbD6iiioJCiiigCk7jzG9091KUnceY3unuoCo7n/tm/ln8S1XfCA3+db+XH3GrFuf+2b+WfxLVZ8IZ/zzfy4+416FLzvgzVPB8kGGr0DSCmuNcqPWfVWyxmuOwavHg4g/bP7iD72PetZs10x5cO/51qng0ttNmGPOSR34/BR9y1nxSy0y2jrMtZqvb8Pi1I7XQffn8qsJpC6tkkGmRVdeeGGRntrzoSyyTNbV1YzDYGyTcyheSDi7di9g9Z5VqEcYVQqjAUAADkAOQpKzsY4QREgQE5IHWeVL1ZWq8R+hzCGVFI8Jx8mD3n7hVO2LsprqZYl4A8Wb0VHM/wDOutO3k3fW7CZdkKasYAOc4559ld3c2ClojAHUzHLORjIHmgDqAq+GIUKVluVyptyvyJGztliRY4xhUGAP+ddK12vJrGXHDSaTq3msp9jKe40jtabRBK3oxyH+0188o2BwOPYcd1acPh+Km72KqlTIfR+DXCa+do9pTJ5k0q+7I47jTld775ASt1Nw9Jtf481f/wA+XJlfaF0N+Axy+6g022UzGGIyHLmNCx4DLFQScAAc6cVgasy8gL7jO3w/CBVj2ePJFVqXjO/vN3mrPZDya4LBzRRRQBRRRQBSdx5je6e6lKTuPMb3T3UBUdz/ANs38s/iWqj4SpsXzD/pxdxq3bn/ALZv5Z/EtU7wlr/8g/8ALi7jXo0PPfsZavl/JWS5bmfhXpErqJThEr0DKeAlbbu1bdHawJ2Rrn2kaj95rH7S21uiekyr8yB+dbki4AA6uFefjpaJGrDrdgap+3d65IJ3jREZV0885yQCeIPrq4VStsbozSyySK6HWxbB1AgHkM4rJQyZu+XTvbQTTf4/agHtWT8iv505j39g+1HKv+0/nUDPufdDkit7rj88VG3G790vOCT4Lq/DmtipUJbfsqzTReot9bQ83ZfeRvyp5FvLaNyuI/idP4gKya4tZF85HHtVh+VMnNT2OD2ZHGkbnDfRP5kkbe66nuNLDjyrAHUUJdyJ5kjr7rsO41HYekhx/Q34im89jE/nxxt7yK3eKxOLea7TzbmUe1s9+adxb+3y/vQ3vRofvAzXPYai2aHHjzNPuN1bJ/Otovgun8OKjLnweWD/ALll92Rx+dU6LwoXQ8+OBv6XU/PUR91Smy/Cg0skcbWoBkdUBWQnziBnBX104OJjs/yM9NmixqAAByAAHsAwK7XTXmsRcV2A5lY9rE/fVrtfNqp7O4v8atsHIVwWCtFFFAFFFFAFJ3HmN7p7qUpO48xvdPdQFR3P/bN/LP4lqpeEgf59v5cXcatu5/7Y/wAs/iWqr4RR/n2/lxdxr0aPnv2MtXy/kraLTlFpOMU5jWt7MyJjdG213cI7GLf7QTWs1nvg+t8zu3oR/exAH3A1oVeVjJXqW9DbQXdPE0gVSx5AEn2Diah4t6bVv3oHvKy94pzvEx8Wl0gkldICgk+Vw4Ae2srnjK+cCPaCO+uaFGM02yZzcXoavDtWB/NmjP8AWKdKwPIg+w5rFWrx0hHIkewkd1XPBrkzjjehtppvNZRv50aN7UU/lWQx7auE82eUf1sR8jwp1HvneL+9De+inuAqOxzWzHGjzRoU+61m/O3j/pBX8JFRtxuBZNyV092Rv+7NVqLwiXI85Im+DL3GnkXhM9O3+KSfkR+dODiI7P8AIz02L3HgygPmTSr7QrfpUXceC2T7Fyh9TRsPvDflU3B4SbU+ekye1VYf2tmn0G/Vi37/AE++jr3ipz4qPX7HOWkygXPg0vB5phf2OQf7lHfXnYG5V5FeW7SwEIkyMzBkYAKc8cH1VqUG8Fq/mXMJ/wDsUfcSKfo4YZUgjtBB7qPGVUrSQ4MN0drxKcAnsBP3V7NIXx+rf3G7jWMuITZA8qrbEOAqrbGXjVqj5VwWHqiiigCiiigCk7jzG9091KUnceY3unuoCo7n/tm/ln8S1WPCJ/8AvN/Lj7jVn3P/AGzfyz+Jajd8t3Lme7aSKPUhRBnUg4jOeBYGvQpSUazbfIzTTcNOpTIxTqIVKJuhef6P98f/AJU4TdS7H7r++P8A8q1urD6l9yhQl0LF4PYMRyv6TBfgoz3mrdURuvYNDbqjjDZZiMg4yeHEcOWKl68mtLNUbNsFaKRyvLKDzAPt416Ncqo6GM+yYH86GM/0AfeKj590rRv3Wn3WZe41O1yu1OS2Zy0mVKfcG3PmvKvxVh94z99Rlx4OT9i4+DR/mGq/1yrViKi5nLpx6GW3Pg8uR5jRP/UV7xUTc7mXq/uC3rVkP3ZzWz1yrY4youhw6MTArrY9wnnwSr6zG2PnioyXhz4e3h319H5pKaBH89Fb3lB7xVsce+cTh0PU+bXwauHgkizfE9SwSfMsgH51p11uvZyefbQk9ugA/MV52PuxbWsjSW8ehmXSfKcjGc8AxOPhXVTGxnTcbPUiNFqSZL002mcRP7APmwFO6Y7ZbER9ZUffn8q800IZ7EHGrOvKq5sQVYxXJYdooooAooooApO48xvdPdSlcPHhQGfbKvzA2pVDErpwcjmQer2VLfSqT/TX5mpabYcZOQqj2KP0pP6Px9g+Q/Sr3Ug3do4UWuZG/SqT/TX5muHeuT/TX5tUn9H4+wfIUfR+PsHyFRnp/SLS6kpbzBlByCcAnBzSpqsbQ2CoHk4HsAqIEEyHyZZB/UcfKqtDsvlBqmxbTuV/eaveVT9+KdxbwSjzkQ+zK/magFlrlQse8S/aQj2EHvpzHtyE8yw9q/pmpIJGuU2j2hE3KRficH5Gl1YHkQfYc0IA1w16NeakAa5XTXmhAVyiihBw1G7dP1Y9bDuNSJqL2+fJT3j3UZK3FNhrU8KhdiLwqbrk7CiiigCiiigCqH4T95ryzNqliI2knM+RIpbPRRh8LgjieP3VfKp+9+yZpr7ZckaFo4JpmlbK+QrRhVJBOTk9mahgZ7c34f8Aw21uLII1xetDHCjAsqu3GXWAeSaXBPUcVzdvft22Za3VxDLNNcGRRFaQlydEjrnTnCjSBxJqE3V3IuYb+QSr/k7MXRsfN4tc4JAGfsrqHEDiaaWux9o22zNmQ9FciOOS48chtZFS4IMjNDpdW83jk4brHwkEvvhv102x7m5sWmgmhmjidXXRLG/SxhlZeI5N6+up7a29sTR30cMsiSWkDNJcLEJEifTnAyQHcc9PqOaob7oXp2ZtOIW0gluLuKaKN5lkkKBo2OqUt5TAA5JPMHnUvBu3d21vtSwjhMtvPFNLay6k1a5Vw0EpY6i2eTHPLieIAjkCd+mkEMNokzTXE9xapNGY4PLnOF82JT5LnOdPIDPHhXiHfOzks2u8SgLL4uYDH9f0+QBD0eeLnI6+40y2Nu/cpebIkaIhLfZxhmbK+RJ0YGk4PE5HVkVU94Nl3Ftbzq8ZWS528JrcKVMrqSSjwEZVX4fb4YznqqWC/bC23BeTSwLFcRTQgGVJotIQnGFLqSuogggZ4jiKg94Z7s7USxtGgQNaeMFpo2biJHQjKsMDAX76d+DW6Aur2KdLhb5+imna46E6006ItHQYRQB1Y6+fUPO9G5Av9sxyXUBksxZaC2soOmErsB5DBuTezjQERsXexGsnuLtcSR3LWgWAF+nlABUW65y2c9vVT+y2/byRXEj9JAbXHTxToUljB4oSgJzq6sc6c+EDdAi3sxYQHo7O4ErW8D9DIyEHWYnBB19ec54moa83TN3Y7QW3tLyCeVbfDXs2t5jE+sINTtpwAACSB5Q7DQC+yd44p5kh6O4geVS8PjEXRiZQMkxnJzw48cUyl35tk8oC4MayGOSVYj0cTatIEr54Z58M8MdtTMUF1tC/2fLJZSWkVj0rytMUyzuiqEhCnLLlRx4DHZgA0/Zsd1cbMubK3s2k8Yu5glyGTokAnBk6XJyhGnhw4g+rFAWK325Om0biNp2EEVpHLpLeQvleU/ypzsjwjiaRI9My9KCYXmh0RzBck9Gw4nhx44ru0Ny55Lm9VVxHLstLaOYkaTKABggHI9uKjNz93DrtI7iwv0mgAzLJcF7ZGRCNUY6QjBwAFA6+wUIJXfjfS5tooOhEKvLcRwl5FJUKwbJI1DGCAa5unvzM81zFeGGRIFVxc2wIj4jLI+piMgZPA9Rr34T915Z4rboIDcdHdxSSRAoNUaq+oeWQOOQPjVfs9xrmaW7dLUWEEtnJAsJkRtcrDyZCkeVUDOO3h6zS5NkW7ZHhItLiVI9NxGJc9DLLCVjlxxIjYEn5gVXbDeiU2c7yXrRMNrPAr9Ekx6LICxBGIwp9LqqM3W3bcNax3FjfLLARmR5i1sjICNaDWRg4A0gdfqpKTdG78UkToW1nanThcpxhyDr58vVz9VT/AH6IsaBt/fu3tZXi6O4nMKq87W8XSLAjcQ0zZGOHHhnhSV/vLBPPFBExLNALlTpwjxPpCsrdfsI7aoW1dgTRXl27293NDc6WVrSVl+zpdJUDrnmefV7TS28WwrpY7OWxhfpYYXg6FnUskckZwCxODoYnkeZqLi2pdbHfq1SBZlE0nSTPBFHHHqkmdPO6Jc8VHpEgVZd2N5Yr5HaISI0bmOWKZNEkbgA6XX2HmCRWZ7T3Llhh2U0MUsy2QkWeO2kMUx6VAXkicMD54bgDk5A5Zxd/B7s9I1nkW2urdpZFLeNymSWTSuNZyzEcyOJ44oSW+iiigCiiigCioCfeVU2gli6FTLA00cpI0sVOHjA9IAFvZUB/+SlaBJILZ5ZLi5ltrWIOg6cR+dNrPmR54HgcezjQF9xRiqNbeEFgl6Lq1aC4sY+leDpFcPGRlWjlAwerq6x68STb4qG2avRN/wDJLqXyh9X9UsuG4eVwbHDsoCz0VUtoxw7It72+0vNI7iWVmZQ7+UqIgYLgIgOAMUyl8IEiW6yvZSK9xOsNnC0iB5wy6kkc4+pHbnOOFAXvFR+2tiwXadHcxJKgIYBhyYZAZSOKnBPEdtRG6G9Zu3uIZoDb3NqyCWLpFlXEgLRskqgBgQOzhSF5vxHFJtCOWNlNhEs3nD65GXI0dnHC+00BM7D3etrPV4tCkevGthks2M41OxLHGTjJ4ZqVql2XhBimj2c0cbM20HdFTUMxiPPTMxxxC49VRlz4TnCSXMVjJJs+KUxtdiVAxw2hpI4MZZM445HPq44A0fFcqlbV37ZLsWlraSXUrRRTqUdVTonzqdmYeTgYx2lgKruwN7PFZ9oppkuJ5tqSRQW6t5RAALEavMjUcSeQoDV6ZbJ2TDbIUgQIhdnKgk+Uxyx4k8zVN/x1YL3a0h8YdrW2hmeJpgYMdFrxBHp8gnHEknJJpXZvhBeSe0WSzkht74Hxe4aRCWYKGGqIcVUjkScnIOOPCAXvFGKz298I8i6pI7FpLfxo2aSdOiO8wbQMRlcBCwIDFvaBVm3t3iWwtJLqRGYJoGgEAlnYIoLHgBkjJ7O2pBN0aazje3eCV9mSS3kNxaETQqDaXUZZlYjS0dwqkFeOCMdVSe2d9pY7m4tLWykuZreOOU4kSNCjLqYl2HAjgAuCWJ6sGgLkYxXkwCqVJ4Rka1s5baB5p79mWG21qh1RkiXXIeAVSOeOz4K7R32mhS3R7Jhe3LyIlqZowv1fF5DcY06MEEHHHs4UBbGsxSfiC1F7n7zePJLriaCa3lMM0LMH0uADlXXgykHgeHI+2q3vttG/gv7DE6R2s15FCIo1y7qQpczOw4cdQCr1cc55AaBFEAKUrMd89rs+1PE5r9tn262nTrIkiRNJKXKgGR/sgA+SOek/CD+l93NsqxnmnkiiNw8N7dwKOkCKSsbDgdOcjLAcwO3BA2rNdzWW7p380theySX8y2iTkQXzhWn6BCOkJ4HmeAYjPEnA4ClvBVtWWa6vkju5byxiMYhmnIMmsrlxkgMV5jJGOAx10BplFFFAZn4coCttBcQvouYZxHER5zdOrRvGnrIwfYppxtHcmaKDZbWXRtPs393ISqSh0An8oZ0sSCQf4jV+uLRJNPSIr6SGXUobSw5MuRwPrpWoBnKbn3d1/iU930UM17bi2iiRjIsSKvAvJgaiWweA4D5BDZO6+0Xl2W9yLeOPZw6PQjs7uOi6PpNWnAzpTyPeOeQrTq5Ugr+/+xpL3Z9xbQ6RJKqhS5IXg6sckAnkD1VDb+boS3dvZ9EsMkto6OYZs9FKoQK6MccM4GCavVFAVPcbZDwGZnsbWy1aABbvrL41ZMhCqMDIx7WqH373FnvL6CeB0WNkjhu1ZiC8KTpMAgCnJ8kjiRyArRK5QGebs7izW+0pJ5HjNqhuWtY1J1Ibhw0mRgAADUOZ51EpubtKOyl2VELc2skjabtnbWkLSa2Uw48p+fI44/GtZrtAVHZO7MkO0muRp6DxKK2QZOvVGwOSuMYwOearM/g8ulmuLuBoUvPH2ubdyzaWhfg8M5C5AIycDPZniTWqVygM/vd0bmSba8n1Q8ftIoYhrY6XWHQ2vyeC6jzGeHV1UrLulOU2KMx52f0fTeU3HTEqHo/J8riDzxV7ooD522ftQRZvGjhuEF/LIts11Ik5laUhJBs9SYxIARjhyHxrct54JZLV1hhhmZtIMNxwjdcjWpIBwdOcHkDino2ZCJOkEUfSf6mhdf8AvxmnVRYGRp4O7trC6gAhh6e6hmitemd4oUQguBIVJyx6gMcBVxtN3pV2lfXRKdHcwQxIATq1IuG1DGAM+s1a6KkGUWO4V7bW2y2h6F7rZ8lyWjLsI5I53YsFk05DAEcx1ns4vN6d1b29NpdSwWjzW7zB7N3ZonikACjpSvnrjOcYyfVg6XXaArW5Oy2gjk12dvZl3z0du2oFQoAZ20gFs6uXVioPfjYe0rq5t3gW06K0nSeIySSq7kKMiQBCANWeR5YrQa5QFK3ktL6URYsbC4cRKekmbIguOOsoroSyDySMEHgfVUFN4Pbi3g2aLforlrKSWWaCZikc0kvHWpwQChzpyPX2g6nRQGc7tbvX9oL24SK1WW6mjkFkJH6FEUEPiQLgSNnnjHk+vAcbobs3S7SuNoXaQwGWIRLbwMXzgqS8rYALeQMe3qxxv1FAFFFFAFFFFAFFFFAFFFFAFFFFAFFFFAFFFcYZoDmsdoruodopkdkxej2jn2nJ++utsyM9R5s3M82GCfl8qAeah2iuax2j50yGyIvR+8+znzHDh8KDsmI9XXnOevGKAemQdo/5xriygjIIx25FNf8ADEySc5yCOrGOVcOyY+w9eOJ4cAvD4AfKgHjSAcSQAPX8aYX20zEWyoKqqnOrGdWoAYx2qevsr2dlR4xg4BJxnhxAB4ewd/bSlxYq+dWeIC8D1DVj8RoCP+kCjgVGTjADZz5ZQ54cCMZxSg2x5JYoNIWNsh8+e2kDzerB+Ve22JGSCdRxy48sMWwOHaTSj7KRl0sWIwq8+pdWnq/iPyFAIR7Z1OUEeTqK8GHVnJ5c8A8K8SbcKjyowP6+HnOvE6e1D86dnZaHHneSSRx7WLHP+41x9lRkgnVw48/4mfvZvnQHmPaZZGYJxDhAurjkkDyuHk8/XTaTeBVzqQjGoAauZBUAcuGdR+VO12WoXRqfTzxq5HIORw9X3mkm2DEeermx58s44Dh6qAlKKKKA/9k="/>
          <p:cNvSpPr>
            <a:spLocks noChangeAspect="1" noChangeArrowheads="1"/>
          </p:cNvSpPr>
          <p:nvPr/>
        </p:nvSpPr>
        <p:spPr bwMode="auto">
          <a:xfrm>
            <a:off x="9532938"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9" name="AutoShape 12" descr="data:image/jpeg;base64,/9j/4AAQSkZJRgABAQAAAQABAAD/2wCEAAkGBxQSEhQUERQVFRQUFRQVFxQVFRUWFxgXGBYWFhQXFBQYHCggGBwlGxcVITEhJSksLi4uFx8zODMtOCgtLi0BCgoKDg0OGxAQGy8kICQsLCwsLCw0LywsLC80NCwsLCwsLCwvLCwsLCw0LCwsLCwsLCwsLCwsLCwsLCwsLCwsLP/AABEIAO8A0wMBIgACEQEDEQH/xAAcAAABBQEBAQAAAAAAAAAAAAAAAwQFBgcBAgj/xABHEAACAQMBBAQKBwYFBAIDAAABAgMABBESBQYhMRNBUbEHFCIyUmFxcoGRFiNCobLB0TNDYnOCohUkU5LwY8LS4SWDFzRE/8QAGQEBAAMBAQAAAAAAAAAAAAAAAAEDBAIF/8QALREAAgECBAMHBQEBAAAAAAAAAAECAxEEEiExE0FRFCIyM2FxgVKRobHwQhX/2gAMAwEAAhEDEQA/ANxooooAooooAorI7jfC8h2xMJJs2Md3BavFoTyPGISY31gagA68cnrr1vxvddrtBUtJujt7eezt5gEVukluGZmXUwOAsagcOs0BrOa7VBj3khtrvbEkslyVtUtmdHcNEuqPKi1j+yWOAcniSKWj36mS2murrZ80EccSzIeljfpEZlABxjo3wwOlvXUXBeKKor+EMrb9PJZzr00yQ2cRK9Jc9IMo2P3Y5888MduK9WfhC0m6jvrWS1ntYDcmLWk2uEcMxyLhSc4GPXz4HEgvFFUzZm/TG1mu7y1e2gjiWZHEsUwlR+ChSmNLk6RpPpCkNm7/AEjTQRXdhLbC7VjbOZY5BIQuoK4XHRMRjges/GgLzmu1hWyNt3AO17/xa5NzE90iSmVCluqhcQvEX0sU84kKeC8K1HcDbU13ZQy3ETxuY4zqbRiXMasZUCcFViTgcPZQFkorLxvfPbRbcS4lLS2TloGZVGEnXFsvAYOG08/Splab6Xg2LOZHP+IxXRsskIG6VpF04UDTwViOX2KgGu0VStpb3TQyiztbWS/uYYUeciSOFVyOBZmGC7c9IA58OykZ/CdALS2uUhmfxmVoBEoHSLMoP1ZXrJYADHpCpBe6Ko11v3Mr28CWEj3ssRnkthNGvQxqxXJlYBWJI4Dhnh2ikfA3tB57e8kcycdoXGlZSdaLpjIQgk6cZxp6jmgL/RRRQBRRRQBRRRQBRRRQBRRRQBRRRQGcbR3DlnO2g+jTfdA1udRyHhRtJfh5I16eWeBNM4vB/ciwt42ZHujtFL65cucNgtq0nHE6dHDAGc1qdRO09vRxZUeW/ojkPaamMW9EQ2uZTNsbhTXEm2ssirfra9AdR4NAoP1gx5ILADhnhXjake0LrZ9xaXcVrbsYEiVvGNRkkVk8vAH1aaVPA5OcVKybSuLg4TV7sfAfE/qaXt92JW4uyp/cf+fGrOEl4mc53yRC73wmS3sWtpENzYyQyhG16JNCBXTWBwzjge7nTGzkmmubm/uY4Y5mtDawWjM0qFdWtunkVcEMcjh1Nx5Vdk3TT7Ujn2BR35r19FI/Tk/t/SptS6sd4yuy3bMsG0YyqWEV2kXR2qSyToJo3EnSswXCAlQuF6ieHAVNWlxc3dzYtfpFbxWBL5jdpWnk06VKqF+rXhnB4/levopH6cn9v6UfRSP05P7f0pal1Y7xTdmWIW12vC8ihr+4vJIiBIQFmXCa/J4HPMcamdwNttFZxQ3iLE8CJCuhjLrREVRISq4XOD5PHlUz9FI/Tk/t/Sj6KR+nJ/b+lLUurHeKFvhsjxnaKTwyoLaUWwu1ZX1MIJukGkaeOQFHwpO92Jr2v4wJE8Ra4hvHQiQP08MTqhVdPEFjk8ev1VoP0Uj9OT+39KPopH6cn9v6UtS6sd4pd/dT2m0bm8sEjuUvI4leOR2haOSJdKsCy4ZMdQ48erFMLPYJjg2avSo8kF/45cnEgXym1OIvJ44GB1Zx1Vof0Uj9OT+39KPopH6cn9v6USpdWO8U/eK4lj2nHtCxVJ9VsbWSKRmi0jXrWQMVORnGQOPD18Hng3bxKG5W6kQyTXc0+YlkKkSBOIBXK8Q3D2VZPopH6cn9v6VH7b2GkEetWYnUBg4xxz2D1VMY027JshuRZ7K+SUZjORnHIjjgHkfaKc1Vd1GPEfxH8K1aqqkrOx2ndBRRRXJIUUUUAUUUUAUUUUAVwmu1Vt6NrZJhQ8Ptkdf8P611CLk7Ihux423t8sTHCTp5Fhzb1L6q9bJ3bJw0+QOpBz/qPV7KdbB2OIh0svn4yAeSD9e6ktpbZLErGcL29Z/QVdf/ADD7lfrIk5L2KEaUA4fZXGPiaYy7Xc8sKPV+pqH6SjpK6VNIhyZINduebN868+Mt6TfM1zZEYkkAbiMEkVOHZMXon/cf1rmTjF2CTZCeMt6TfM0eNN6TfM1LtsaP+IfH/wBV4bYqek33H8qjPEnKyL8Zb0m+Zo8ab0m+ZqQbYg6nPyFJnYh6n+a/+6nNEizGfjLek3zNHjLek3zNOTsV/TX5EUmdkSdq/M/pU3iLMS8Zb0m+Zo8Zb0m+Zr0dly9gP9VJts+X0fvX9anukansXLek3zNPt7v2A99e41GeKS+g3yzUpvSpaHCgsdanA49Rrl2zI6WzI7dTmfafwrVrqq7sKVJ1cDnkeB5L1GrVVVTxMsjsFFFFcEhRRRQBRRRQBRRRQDDbd90MRYeceC+09fw51Xt19n9I5lfiFPDPW/PPw765vXcl5hGPsADH8Tf8FTVwwtLXhzAAHrc8z88n4Vellgkt2V7v2I7eLamW6JDwHnHtPZ8KhOkpqZfXR0laYwyqxS5XY66SjpKa66OkqcpFy0bqLlpG7AB8+P5VYzUJugn1Jb0nPyHDvzUvcTqilnYKo5k8hWKprNmiHhPdBpkm2Lc8pov96jvpdLpG810PsYGucrR1dClcNdrmKgg4a4a6a5QHDXK7XKkg5XK7XKAM1yiuUIPSyYPE/wDOfcDTlJAahdsy6UXHpfkf1pXZEpI41DO0TFFFFQSFFFFAFBNFJznyW9h7qApmzR0t2CfTZ/lkj8qc783XGOP1Fz3D86T3QH15/lnvWo7feT/NEdiJ+ZrYleql0RRJ2gRXSUa6bB66HrVYpuOddGqm+qvS8SAOs4+dLC5pe70Wm3iH8OT/AFcfzpLeWx6aBl1lQvlnAznSCQD8cfKpOCPSqr2AD5DFNNtvi3mPZG/dXmKTz3XU120sZG1XHdzdJlkindkK4EgUA5yRlc+zOfhVOetZW4WG3V3OFSJc/BRwHdW/ETlFJR5lFNJ7kRvttvxeLQh+tlBAx9lftN+Q/wDVZ3s++l6WMCWQAyRjHSNjiwHbXrbO0GuJWkfmx4D0V+yopPYiarmAf9WP7mBqylSVOGpxKWaRsd3KUR2CliqsQqjJJA4ADtNZNcb1bQhbTJIyNz0vGnI+pl5Vqe19opbxPLJ5qjl1k9Sj1k1jipNtC67ZJWyT1Io5n3VH/ONZ8JFNNySt6llZ7WLJutvXe3FzFExVkYnW3RAYVQS3lDgDw++pjfje2SxkiSNEfWjMdWrhhsDGPjVl2Xs9LeJIoxhUGPWT1sfWTxqvb3bm+OyLJ0xjKpoC6NQ5k55jtrlTpSq3atH+6BqSjo9StJ4VJPtWqfCVh9xWnCeFeP7VtJ/TIp7wKazeCyX7NzGfbGy/majp/BheDzXgb+twfvT861ZcI/5lV6qL/upvbHfmQRxunRBSdenjqzjGD6qsFU3wcbtzWSz+MBQ0jJp0sGBUKc+ziauRrDWUFNqGxfC+XUid4DwT2t/2072KvCmO3z5SD21I7HHCqGWrYlqKKKgkKKKKAKTuPMb3T3UpSdx5je6e6gKjuf8Atm/ln8S1Db8t/m29yP8AOpnc/wDbN/LP4lqC39P+cb3I+41uh53wZ5+Ahg1dDU3DV6DVrsZ7jjVUhsCPXcwr/GD/ALfK/KonVVj3Di1XWfQRj88KO+uKmkWzuOrSNHqK3nbFrN7hHz4VK1Cb4Ni0k/oHzZRXmU/Evc1y2ZmL1Y99trGRlto+KpgNj7UnIKPZ3n1VXGq27jbF1HxmQciejB6z1v8Ap8a9Kq4xtN8jNG70RGbxbGFraQhsdK8hZz/TwUeod9RG6y5vLcf9QH5Amrd4TT9XB77/AIRVAhuGjbUhwwBAPZkEHHrwami3Olru7idoyJ3f7b3jEvRIcxREjh9p+Rb145D41bdxt3/Fotcg+ulALdqrzCfmf/VVvcDd/pZOnkH1cZ8gH7Tjr9i9/srSqzYiajHhR5bndON3mZw1Wto772kErwys4aMgHEbMM4B4Ee2rLWQbzbp3slzPIsDMryOykMnFc+Tw1Z5YrjD04Tk1N2OqkpJaF7j35sG//oC+8rr+VO4t5rNvNuYfjIB34rGLjdy7Xzrab4RsfvANRVxZyL58br7UYd4rYsFSe0v0UcaS3R9GwTo41Rsrr6SsGHzFezVU8F0OnZ0XVqaVv7yv/bVrNefUjlm49DRF3SZB7bP1ij+EfeTUxskeTULtY5mHqVR+f51PbMHk1UyxbD6iiioJCiiigCk7jzG9091KUnceY3unuoCo7n/tm/ln8S1XfCA3+db+XH3GrFuf+2b+WfxLVZ8IZ/zzfy4+416FLzvgzVPB8kGGr0DSCmuNcqPWfVWyxmuOwavHg4g/bP7iD72PetZs10x5cO/51qng0ttNmGPOSR34/BR9y1nxSy0y2jrMtZqvb8Pi1I7XQffn8qsJpC6tkkGmRVdeeGGRntrzoSyyTNbV1YzDYGyTcyheSDi7di9g9Z5VqEcYVQqjAUAADkAOQpKzsY4QREgQE5IHWeVL1ZWq8R+hzCGVFI8Jx8mD3n7hVO2LsprqZYl4A8Wb0VHM/wDOutO3k3fW7CZdkKasYAOc4559ld3c2ClojAHUzHLORjIHmgDqAq+GIUKVluVyptyvyJGztliRY4xhUGAP+ddK12vJrGXHDSaTq3msp9jKe40jtabRBK3oxyH+0188o2BwOPYcd1acPh+Km72KqlTIfR+DXCa+do9pTJ5k0q+7I47jTld775ASt1Nw9Jtf481f/wA+XJlfaF0N+Axy+6g022UzGGIyHLmNCx4DLFQScAAc6cVgasy8gL7jO3w/CBVj2ePJFVqXjO/vN3mrPZDya4LBzRRRQBRRRQBSdx5je6e6lKTuPMb3T3UBUdz/ANs38s/iWqj4SpsXzD/pxdxq3bn/ALZv5Z/EtU7wlr/8g/8ALi7jXo0PPfsZavl/JWS5bmfhXpErqJThEr0DKeAlbbu1bdHawJ2Rrn2kaj95rH7S21uiekyr8yB+dbki4AA6uFefjpaJGrDrdgap+3d65IJ3jREZV0885yQCeIPrq4VStsbozSyySK6HWxbB1AgHkM4rJQyZu+XTvbQTTf4/agHtWT8iv505j39g+1HKv+0/nUDPufdDkit7rj88VG3G790vOCT4Lq/DmtipUJbfsqzTReot9bQ83ZfeRvyp5FvLaNyuI/idP4gKya4tZF85HHtVh+VMnNT2OD2ZHGkbnDfRP5kkbe66nuNLDjyrAHUUJdyJ5kjr7rsO41HYekhx/Q34im89jE/nxxt7yK3eKxOLea7TzbmUe1s9+adxb+3y/vQ3vRofvAzXPYai2aHHjzNPuN1bJ/Otovgun8OKjLnweWD/ALll92Rx+dU6LwoXQ8+OBv6XU/PUR91Smy/Cg0skcbWoBkdUBWQnziBnBX104OJjs/yM9NmixqAAByAAHsAwK7XTXmsRcV2A5lY9rE/fVrtfNqp7O4v8atsHIVwWCtFFFAFFFFAFJ3HmN7p7qUpO48xvdPdQFR3P/bN/LP4lqpeEgf59v5cXcatu5/7Y/wAs/iWqr4RR/n2/lxdxr0aPnv2MtXy/kraLTlFpOMU5jWt7MyJjdG213cI7GLf7QTWs1nvg+t8zu3oR/exAH3A1oVeVjJXqW9DbQXdPE0gVSx5AEn2Diah4t6bVv3oHvKy94pzvEx8Wl0gkldICgk+Vw4Ae2srnjK+cCPaCO+uaFGM02yZzcXoavDtWB/NmjP8AWKdKwPIg+w5rFWrx0hHIkewkd1XPBrkzjjehtppvNZRv50aN7UU/lWQx7auE82eUf1sR8jwp1HvneL+9De+inuAqOxzWzHGjzRoU+61m/O3j/pBX8JFRtxuBZNyV092Rv+7NVqLwiXI85Im+DL3GnkXhM9O3+KSfkR+dODiI7P8AIz02L3HgygPmTSr7QrfpUXceC2T7Fyh9TRsPvDflU3B4SbU+ekye1VYf2tmn0G/Vi37/AE++jr3ipz4qPX7HOWkygXPg0vB5phf2OQf7lHfXnYG5V5FeW7SwEIkyMzBkYAKc8cH1VqUG8Fq/mXMJ/wDsUfcSKfo4YZUgjtBB7qPGVUrSQ4MN0drxKcAnsBP3V7NIXx+rf3G7jWMuITZA8qrbEOAqrbGXjVqj5VwWHqiiigCiiigCk7jzG9091KUnceY3unuoCo7n/tm/ln8S1WPCJ/8AvN/Lj7jVn3P/AGzfyz+Jajd8t3Lme7aSKPUhRBnUg4jOeBYGvQpSUazbfIzTTcNOpTIxTqIVKJuhef6P98f/AJU4TdS7H7r++P8A8q1urD6l9yhQl0LF4PYMRyv6TBfgoz3mrdURuvYNDbqjjDZZiMg4yeHEcOWKl68mtLNUbNsFaKRyvLKDzAPt416Ncqo6GM+yYH86GM/0AfeKj590rRv3Wn3WZe41O1yu1OS2Zy0mVKfcG3PmvKvxVh94z99Rlx4OT9i4+DR/mGq/1yrViKi5nLpx6GW3Pg8uR5jRP/UV7xUTc7mXq/uC3rVkP3ZzWz1yrY4youhw6MTArrY9wnnwSr6zG2PnioyXhz4e3h319H5pKaBH89Fb3lB7xVsce+cTh0PU+bXwauHgkizfE9SwSfMsgH51p11uvZyefbQk9ugA/MV52PuxbWsjSW8ehmXSfKcjGc8AxOPhXVTGxnTcbPUiNFqSZL002mcRP7APmwFO6Y7ZbER9ZUffn8q800IZ7EHGrOvKq5sQVYxXJYdooooAooooApO48xvdPdSlcPHhQGfbKvzA2pVDErpwcjmQer2VLfSqT/TX5mpabYcZOQqj2KP0pP6Px9g+Q/Sr3Ug3do4UWuZG/SqT/TX5muHeuT/TX5tUn9H4+wfIUfR+PsHyFRnp/SLS6kpbzBlByCcAnBzSpqsbQ2CoHk4HsAqIEEyHyZZB/UcfKqtDsvlBqmxbTuV/eaveVT9+KdxbwSjzkQ+zK/magFlrlQse8S/aQj2EHvpzHtyE8yw9q/pmpIJGuU2j2hE3KRficH5Gl1YHkQfYc0IA1w16NeakAa5XTXmhAVyiihBw1G7dP1Y9bDuNSJqL2+fJT3j3UZK3FNhrU8KhdiLwqbrk7CiiigCiiigCqH4T95ryzNqliI2knM+RIpbPRRh8LgjieP3VfKp+9+yZpr7ZckaFo4JpmlbK+QrRhVJBOTk9mahgZ7c34f8Aw21uLII1xetDHCjAsqu3GXWAeSaXBPUcVzdvft22Za3VxDLNNcGRRFaQlydEjrnTnCjSBxJqE3V3IuYb+QSr/k7MXRsfN4tc4JAGfsrqHEDiaaWux9o22zNmQ9FciOOS48chtZFS4IMjNDpdW83jk4brHwkEvvhv102x7m5sWmgmhmjidXXRLG/SxhlZeI5N6+up7a29sTR30cMsiSWkDNJcLEJEifTnAyQHcc9PqOaob7oXp2ZtOIW0gluLuKaKN5lkkKBo2OqUt5TAA5JPMHnUvBu3d21vtSwjhMtvPFNLay6k1a5Vw0EpY6i2eTHPLieIAjkCd+mkEMNokzTXE9xapNGY4PLnOF82JT5LnOdPIDPHhXiHfOzks2u8SgLL4uYDH9f0+QBD0eeLnI6+40y2Nu/cpebIkaIhLfZxhmbK+RJ0YGk4PE5HVkVU94Nl3Ftbzq8ZWS528JrcKVMrqSSjwEZVX4fb4YznqqWC/bC23BeTSwLFcRTQgGVJotIQnGFLqSuogggZ4jiKg94Z7s7USxtGgQNaeMFpo2biJHQjKsMDAX76d+DW6Aur2KdLhb5+imna46E6006ItHQYRQB1Y6+fUPO9G5Av9sxyXUBksxZaC2soOmErsB5DBuTezjQERsXexGsnuLtcSR3LWgWAF+nlABUW65y2c9vVT+y2/byRXEj9JAbXHTxToUljB4oSgJzq6sc6c+EDdAi3sxYQHo7O4ErW8D9DIyEHWYnBB19ec54moa83TN3Y7QW3tLyCeVbfDXs2t5jE+sINTtpwAACSB5Q7DQC+yd44p5kh6O4geVS8PjEXRiZQMkxnJzw48cUyl35tk8oC4MayGOSVYj0cTatIEr54Z58M8MdtTMUF1tC/2fLJZSWkVj0rytMUyzuiqEhCnLLlRx4DHZgA0/Zsd1cbMubK3s2k8Yu5glyGTokAnBk6XJyhGnhw4g+rFAWK325Om0biNp2EEVpHLpLeQvleU/ypzsjwjiaRI9My9KCYXmh0RzBck9Gw4nhx44ru0Ny55Lm9VVxHLstLaOYkaTKABggHI9uKjNz93DrtI7iwv0mgAzLJcF7ZGRCNUY6QjBwAFA6+wUIJXfjfS5tooOhEKvLcRwl5FJUKwbJI1DGCAa5unvzM81zFeGGRIFVxc2wIj4jLI+piMgZPA9Rr34T915Z4rboIDcdHdxSSRAoNUaq+oeWQOOQPjVfs9xrmaW7dLUWEEtnJAsJkRtcrDyZCkeVUDOO3h6zS5NkW7ZHhItLiVI9NxGJc9DLLCVjlxxIjYEn5gVXbDeiU2c7yXrRMNrPAr9Ekx6LICxBGIwp9LqqM3W3bcNax3FjfLLARmR5i1sjICNaDWRg4A0gdfqpKTdG78UkToW1nanThcpxhyDr58vVz9VT/AH6IsaBt/fu3tZXi6O4nMKq87W8XSLAjcQ0zZGOHHhnhSV/vLBPPFBExLNALlTpwjxPpCsrdfsI7aoW1dgTRXl27293NDc6WVrSVl+zpdJUDrnmefV7TS28WwrpY7OWxhfpYYXg6FnUskckZwCxODoYnkeZqLi2pdbHfq1SBZlE0nSTPBFHHHqkmdPO6Jc8VHpEgVZd2N5Yr5HaISI0bmOWKZNEkbgA6XX2HmCRWZ7T3Llhh2U0MUsy2QkWeO2kMUx6VAXkicMD54bgDk5A5Zxd/B7s9I1nkW2urdpZFLeNymSWTSuNZyzEcyOJ44oSW+iiigCiiigCioCfeVU2gli6FTLA00cpI0sVOHjA9IAFvZUB/+SlaBJILZ5ZLi5ltrWIOg6cR+dNrPmR54HgcezjQF9xRiqNbeEFgl6Lq1aC4sY+leDpFcPGRlWjlAwerq6x68STb4qG2avRN/wDJLqXyh9X9UsuG4eVwbHDsoCz0VUtoxw7It72+0vNI7iWVmZQ7+UqIgYLgIgOAMUyl8IEiW6yvZSK9xOsNnC0iB5wy6kkc4+pHbnOOFAXvFR+2tiwXadHcxJKgIYBhyYZAZSOKnBPEdtRG6G9Zu3uIZoDb3NqyCWLpFlXEgLRskqgBgQOzhSF5vxHFJtCOWNlNhEs3nD65GXI0dnHC+00BM7D3etrPV4tCkevGthks2M41OxLHGTjJ4ZqVql2XhBimj2c0cbM20HdFTUMxiPPTMxxxC49VRlz4TnCSXMVjJJs+KUxtdiVAxw2hpI4MZZM445HPq44A0fFcqlbV37ZLsWlraSXUrRRTqUdVTonzqdmYeTgYx2lgKruwN7PFZ9oppkuJ5tqSRQW6t5RAALEavMjUcSeQoDV6ZbJ2TDbIUgQIhdnKgk+Uxyx4k8zVN/x1YL3a0h8YdrW2hmeJpgYMdFrxBHp8gnHEknJJpXZvhBeSe0WSzkht74Hxe4aRCWYKGGqIcVUjkScnIOOPCAXvFGKz298I8i6pI7FpLfxo2aSdOiO8wbQMRlcBCwIDFvaBVm3t3iWwtJLqRGYJoGgEAlnYIoLHgBkjJ7O2pBN0aazje3eCV9mSS3kNxaETQqDaXUZZlYjS0dwqkFeOCMdVSe2d9pY7m4tLWykuZreOOU4kSNCjLqYl2HAjgAuCWJ6sGgLkYxXkwCqVJ4Rka1s5baB5p79mWG21qh1RkiXXIeAVSOeOz4K7R32mhS3R7Jhe3LyIlqZowv1fF5DcY06MEEHHHs4UBbGsxSfiC1F7n7zePJLriaCa3lMM0LMH0uADlXXgykHgeHI+2q3vttG/gv7DE6R2s15FCIo1y7qQpczOw4cdQCr1cc55AaBFEAKUrMd89rs+1PE5r9tn262nTrIkiRNJKXKgGR/sgA+SOek/CD+l93NsqxnmnkiiNw8N7dwKOkCKSsbDgdOcjLAcwO3BA2rNdzWW7p380theySX8y2iTkQXzhWn6BCOkJ4HmeAYjPEnA4ClvBVtWWa6vkju5byxiMYhmnIMmsrlxkgMV5jJGOAx10BplFFFAZn4coCttBcQvouYZxHER5zdOrRvGnrIwfYppxtHcmaKDZbWXRtPs393ISqSh0An8oZ0sSCQf4jV+uLRJNPSIr6SGXUobSw5MuRwPrpWoBnKbn3d1/iU930UM17bi2iiRjIsSKvAvJgaiWweA4D5BDZO6+0Xl2W9yLeOPZw6PQjs7uOi6PpNWnAzpTyPeOeQrTq5Ugr+/+xpL3Z9xbQ6RJKqhS5IXg6sckAnkD1VDb+boS3dvZ9EsMkto6OYZs9FKoQK6MccM4GCavVFAVPcbZDwGZnsbWy1aABbvrL41ZMhCqMDIx7WqH373FnvL6CeB0WNkjhu1ZiC8KTpMAgCnJ8kjiRyArRK5QGebs7izW+0pJ5HjNqhuWtY1J1Ibhw0mRgAADUOZ51EpubtKOyl2VELc2skjabtnbWkLSa2Uw48p+fI44/GtZrtAVHZO7MkO0muRp6DxKK2QZOvVGwOSuMYwOearM/g8ulmuLuBoUvPH2ubdyzaWhfg8M5C5AIycDPZniTWqVygM/vd0bmSba8n1Q8ftIoYhrY6XWHQ2vyeC6jzGeHV1UrLulOU2KMx52f0fTeU3HTEqHo/J8riDzxV7ooD522ftQRZvGjhuEF/LIts11Ik5laUhJBs9SYxIARjhyHxrct54JZLV1hhhmZtIMNxwjdcjWpIBwdOcHkDino2ZCJOkEUfSf6mhdf8AvxmnVRYGRp4O7trC6gAhh6e6hmitemd4oUQguBIVJyx6gMcBVxtN3pV2lfXRKdHcwQxIATq1IuG1DGAM+s1a6KkGUWO4V7bW2y2h6F7rZ8lyWjLsI5I53YsFk05DAEcx1ns4vN6d1b29NpdSwWjzW7zB7N3ZonikACjpSvnrjOcYyfVg6XXaArW5Oy2gjk12dvZl3z0du2oFQoAZ20gFs6uXVioPfjYe0rq5t3gW06K0nSeIySSq7kKMiQBCANWeR5YrQa5QFK3ktL6URYsbC4cRKekmbIguOOsoroSyDySMEHgfVUFN4Pbi3g2aLforlrKSWWaCZikc0kvHWpwQChzpyPX2g6nRQGc7tbvX9oL24SK1WW6mjkFkJH6FEUEPiQLgSNnnjHk+vAcbobs3S7SuNoXaQwGWIRLbwMXzgqS8rYALeQMe3qxxv1FAFFFFAFFFFAFFFFAFFFFAFFFFAFFFFAFFFcYZoDmsdoruodopkdkxej2jn2nJ++utsyM9R5s3M82GCfl8qAeah2iuax2j50yGyIvR+8+znzHDh8KDsmI9XXnOevGKAemQdo/5xriygjIIx25FNf8ADEySc5yCOrGOVcOyY+w9eOJ4cAvD4AfKgHjSAcSQAPX8aYX20zEWyoKqqnOrGdWoAYx2qevsr2dlR4xg4BJxnhxAB4ewd/bSlxYq+dWeIC8D1DVj8RoCP+kCjgVGTjADZz5ZQ54cCMZxSg2x5JYoNIWNsh8+e2kDzerB+Ve22JGSCdRxy48sMWwOHaTSj7KRl0sWIwq8+pdWnq/iPyFAIR7Z1OUEeTqK8GHVnJ5c8A8K8SbcKjyowP6+HnOvE6e1D86dnZaHHneSSRx7WLHP+41x9lRkgnVw48/4mfvZvnQHmPaZZGYJxDhAurjkkDyuHk8/XTaTeBVzqQjGoAauZBUAcuGdR+VO12WoXRqfTzxq5HIORw9X3mkm2DEeermx58s44Dh6qAlKKKKA/9k="/>
          <p:cNvSpPr>
            <a:spLocks noChangeAspect="1" noChangeArrowheads="1"/>
          </p:cNvSpPr>
          <p:nvPr/>
        </p:nvSpPr>
        <p:spPr bwMode="auto">
          <a:xfrm>
            <a:off x="9685338"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718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140" y="4797152"/>
            <a:ext cx="1692266" cy="18722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407304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22" presetClass="entr" presetSubtype="4" fill="hold" nodeType="withEffect">
                                  <p:stCondLst>
                                    <p:cond delay="0"/>
                                  </p:stCondLst>
                                  <p:childTnLst>
                                    <p:set>
                                      <p:cBhvr>
                                        <p:cTn id="22" dur="1" fill="hold">
                                          <p:stCondLst>
                                            <p:cond delay="0"/>
                                          </p:stCondLst>
                                        </p:cTn>
                                        <p:tgtEl>
                                          <p:spTgt spid="7181"/>
                                        </p:tgtEl>
                                        <p:attrNameLst>
                                          <p:attrName>style.visibility</p:attrName>
                                        </p:attrNameLst>
                                      </p:cBhvr>
                                      <p:to>
                                        <p:strVal val="visible"/>
                                      </p:to>
                                    </p:set>
                                    <p:animEffect transition="in" filter="wipe(down)">
                                      <p:cBhvr>
                                        <p:cTn id="23" dur="500"/>
                                        <p:tgtEl>
                                          <p:spTgt spid="7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pPr rtl="0"/>
            <a:r>
              <a:rPr lang="en-US" dirty="0"/>
              <a:t>State &amp; Behavior</a:t>
            </a:r>
            <a:endParaRPr lang="he-IL" dirty="0"/>
          </a:p>
        </p:txBody>
      </p:sp>
      <p:sp>
        <p:nvSpPr>
          <p:cNvPr id="4" name="מציין מיקום טקסט 3"/>
          <p:cNvSpPr>
            <a:spLocks noGrp="1"/>
          </p:cNvSpPr>
          <p:nvPr>
            <p:ph type="body" sz="quarter" idx="17"/>
          </p:nvPr>
        </p:nvSpPr>
        <p:spPr/>
        <p:txBody>
          <a:bodyPr/>
          <a:lstStyle/>
          <a:p>
            <a:r>
              <a:rPr lang="he-IL" dirty="0"/>
              <a:t>בתכנות  </a:t>
            </a:r>
            <a:r>
              <a:rPr lang="en-US" dirty="0"/>
              <a:t>OOP</a:t>
            </a:r>
            <a:r>
              <a:rPr lang="he-IL" dirty="0"/>
              <a:t> נכון - שינוי במצב האובייקט מושפע אך ורק מהתנהגות האובייקט</a:t>
            </a:r>
          </a:p>
          <a:p>
            <a:pPr lvl="1"/>
            <a:r>
              <a:rPr lang="he-IL" dirty="0"/>
              <a:t>כלומר: ניתן לשנות מאפיינים של האובייקט אך ורק דרך הממשק שלו</a:t>
            </a:r>
          </a:p>
        </p:txBody>
      </p:sp>
      <p:sp>
        <p:nvSpPr>
          <p:cNvPr id="3" name="AutoShape 4" descr="data:image/jpeg;base64,/9j/4AAQSkZJRgABAQAAAQABAAD/2wCEAAkGBxQSEhQUERQVFRQUFRQVFxQVFRUWFxgXGBYWFhQXFBQYHCggGBwlGxcVITEhJSksLi4uFx8zODMtOCgtLi0BCgoKDg0OGxAQGy8kICQsLCwsLCw0LywsLC80NCwsLCwsLCwvLCwsLCw0LCwsLCwsLCwsLCwsLCwsLCwsLCwsLP/AABEIAO8A0wMBIgACEQEDEQH/xAAcAAABBQEBAQAAAAAAAAAAAAAAAwQFBgcBAgj/xABHEAACAQMBBAQKBwYFBAIDAAABAgMABBESBQYhMRNBUbEHFCIyUmFxcoGRFiNCobLB0TNDYnOCohUkU5LwY8LS4SWDFzRE/8QAGQEBAAMBAQAAAAAAAAAAAAAAAAEDBAIF/8QALREAAgECBAMHBQEBAAAAAAAAAAECAxEEEiExE0FRFCIyM2FxgVKRobHwQhX/2gAMAwEAAhEDEQA/ANxooooAooooAorI7jfC8h2xMJJs2Md3BavFoTyPGISY31gagA68cnrr1vxvddrtBUtJujt7eezt5gEVukluGZmXUwOAsagcOs0BrOa7VBj3khtrvbEkslyVtUtmdHcNEuqPKi1j+yWOAcniSKWj36mS2murrZ80EccSzIeljfpEZlABxjo3wwOlvXUXBeKKor+EMrb9PJZzr00yQ2cRK9Jc9IMo2P3Y5888MduK9WfhC0m6jvrWS1ntYDcmLWk2uEcMxyLhSc4GPXz4HEgvFFUzZm/TG1mu7y1e2gjiWZHEsUwlR+ChSmNLk6RpPpCkNm7/AEjTQRXdhLbC7VjbOZY5BIQuoK4XHRMRjges/GgLzmu1hWyNt3AO17/xa5NzE90iSmVCluqhcQvEX0sU84kKeC8K1HcDbU13ZQy3ETxuY4zqbRiXMasZUCcFViTgcPZQFkorLxvfPbRbcS4lLS2TloGZVGEnXFsvAYOG08/Splab6Xg2LOZHP+IxXRsskIG6VpF04UDTwViOX2KgGu0VStpb3TQyiztbWS/uYYUeciSOFVyOBZmGC7c9IA58OykZ/CdALS2uUhmfxmVoBEoHSLMoP1ZXrJYADHpCpBe6Ko11v3Mr28CWEj3ssRnkthNGvQxqxXJlYBWJI4Dhnh2ikfA3tB57e8kcycdoXGlZSdaLpjIQgk6cZxp6jmgL/RRRQBRRRQBRRRQBRRRQBRRRQBRRRQGcbR3DlnO2g+jTfdA1udRyHhRtJfh5I16eWeBNM4vB/ciwt42ZHujtFL65cucNgtq0nHE6dHDAGc1qdRO09vRxZUeW/ojkPaamMW9EQ2uZTNsbhTXEm2ssirfra9AdR4NAoP1gx5ILADhnhXjake0LrZ9xaXcVrbsYEiVvGNRkkVk8vAH1aaVPA5OcVKybSuLg4TV7sfAfE/qaXt92JW4uyp/cf+fGrOEl4mc53yRC73wmS3sWtpENzYyQyhG16JNCBXTWBwzjge7nTGzkmmubm/uY4Y5mtDawWjM0qFdWtunkVcEMcjh1Nx5Vdk3TT7Ujn2BR35r19FI/Tk/t/SptS6sd4yuy3bMsG0YyqWEV2kXR2qSyToJo3EnSswXCAlQuF6ieHAVNWlxc3dzYtfpFbxWBL5jdpWnk06VKqF+rXhnB4/levopH6cn9v6UfRSP05P7f0pal1Y7xTdmWIW12vC8ihr+4vJIiBIQFmXCa/J4HPMcamdwNttFZxQ3iLE8CJCuhjLrREVRISq4XOD5PHlUz9FI/Tk/t/Sj6KR+nJ/b+lLUurHeKFvhsjxnaKTwyoLaUWwu1ZX1MIJukGkaeOQFHwpO92Jr2v4wJE8Ra4hvHQiQP08MTqhVdPEFjk8ev1VoP0Uj9OT+39KPopH6cn9v6UtS6sd4pd/dT2m0bm8sEjuUvI4leOR2haOSJdKsCy4ZMdQ48erFMLPYJjg2avSo8kF/45cnEgXym1OIvJ44GB1Zx1Vof0Uj9OT+39KPopH6cn9v6USpdWO8U/eK4lj2nHtCxVJ9VsbWSKRmi0jXrWQMVORnGQOPD18Hng3bxKG5W6kQyTXc0+YlkKkSBOIBXK8Q3D2VZPopH6cn9v6VH7b2GkEetWYnUBg4xxz2D1VMY027JshuRZ7K+SUZjORnHIjjgHkfaKc1Vd1GPEfxH8K1aqqkrOx2ndBRRRXJIUUUUAUUUUAUUUUAVwmu1Vt6NrZJhQ8Ptkdf8P611CLk7Ihux423t8sTHCTp5Fhzb1L6q9bJ3bJw0+QOpBz/qPV7KdbB2OIh0svn4yAeSD9e6ktpbZLErGcL29Z/QVdf/ADD7lfrIk5L2KEaUA4fZXGPiaYy7Xc8sKPV+pqH6SjpK6VNIhyZINduebN868+Mt6TfM1zZEYkkAbiMEkVOHZMXon/cf1rmTjF2CTZCeMt6TfM0eNN6TfM1LtsaP+IfH/wBV4bYqek33H8qjPEnKyL8Zb0m+Zo8ab0m+ZqQbYg6nPyFJnYh6n+a/+6nNEizGfjLek3zNHjLek3zNOTsV/TX5EUmdkSdq/M/pU3iLMS8Zb0m+Zo8Zb0m+Zr0dly9gP9VJts+X0fvX9anukansXLek3zNPt7v2A99e41GeKS+g3yzUpvSpaHCgsdanA49Rrl2zI6WzI7dTmfafwrVrqq7sKVJ1cDnkeB5L1GrVVVTxMsjsFFFFcEhRRRQBRRRQBRRRQDDbd90MRYeceC+09fw51Xt19n9I5lfiFPDPW/PPw765vXcl5hGPsADH8Tf8FTVwwtLXhzAAHrc8z88n4Vellgkt2V7v2I7eLamW6JDwHnHtPZ8KhOkpqZfXR0laYwyqxS5XY66SjpKa66OkqcpFy0bqLlpG7AB8+P5VYzUJugn1Jb0nPyHDvzUvcTqilnYKo5k8hWKprNmiHhPdBpkm2Lc8pov96jvpdLpG810PsYGucrR1dClcNdrmKgg4a4a6a5QHDXK7XKkg5XK7XKAM1yiuUIPSyYPE/wDOfcDTlJAahdsy6UXHpfkf1pXZEpI41DO0TFFFFQSFFFFAFBNFJznyW9h7qApmzR0t2CfTZ/lkj8qc783XGOP1Fz3D86T3QH15/lnvWo7feT/NEdiJ+ZrYleql0RRJ2gRXSUa6bB66HrVYpuOddGqm+qvS8SAOs4+dLC5pe70Wm3iH8OT/AFcfzpLeWx6aBl1lQvlnAznSCQD8cfKpOCPSqr2AD5DFNNtvi3mPZG/dXmKTz3XU120sZG1XHdzdJlkindkK4EgUA5yRlc+zOfhVOetZW4WG3V3OFSJc/BRwHdW/ETlFJR5lFNJ7kRvttvxeLQh+tlBAx9lftN+Q/wDVZ3s++l6WMCWQAyRjHSNjiwHbXrbO0GuJWkfmx4D0V+yopPYiarmAf9WP7mBqylSVOGpxKWaRsd3KUR2CliqsQqjJJA4ADtNZNcb1bQhbTJIyNz0vGnI+pl5Vqe19opbxPLJ5qjl1k9Sj1k1jipNtC67ZJWyT1Io5n3VH/ONZ8JFNNySt6llZ7WLJutvXe3FzFExVkYnW3RAYVQS3lDgDw++pjfje2SxkiSNEfWjMdWrhhsDGPjVl2Xs9LeJIoxhUGPWT1sfWTxqvb3bm+OyLJ0xjKpoC6NQ5k55jtrlTpSq3atH+6BqSjo9StJ4VJPtWqfCVh9xWnCeFeP7VtJ/TIp7wKazeCyX7NzGfbGy/majp/BheDzXgb+twfvT861ZcI/5lV6qL/upvbHfmQRxunRBSdenjqzjGD6qsFU3wcbtzWSz+MBQ0jJp0sGBUKc+ziauRrDWUFNqGxfC+XUid4DwT2t/2072KvCmO3z5SD21I7HHCqGWrYlqKKKgkKKKKAKTuPMb3T3UpSdx5je6e6gKjuf8Atm/ln8S1Db8t/m29yP8AOpnc/wDbN/LP4lqC39P+cb3I+41uh53wZ5+Ahg1dDU3DV6DVrsZ7jjVUhsCPXcwr/GD/ALfK/KonVVj3Di1XWfQRj88KO+uKmkWzuOrSNHqK3nbFrN7hHz4VK1Cb4Ni0k/oHzZRXmU/Evc1y2ZmL1Y99trGRlto+KpgNj7UnIKPZ3n1VXGq27jbF1HxmQciejB6z1v8Ap8a9Kq4xtN8jNG70RGbxbGFraQhsdK8hZz/TwUeod9RG6y5vLcf9QH5Amrd4TT9XB77/AIRVAhuGjbUhwwBAPZkEHHrwami3Olru7idoyJ3f7b3jEvRIcxREjh9p+Rb145D41bdxt3/Fotcg+ulALdqrzCfmf/VVvcDd/pZOnkH1cZ8gH7Tjr9i9/srSqzYiajHhR5bndON3mZw1Wto772kErwys4aMgHEbMM4B4Ee2rLWQbzbp3slzPIsDMryOykMnFc+Tw1Z5YrjD04Tk1N2OqkpJaF7j35sG//oC+8rr+VO4t5rNvNuYfjIB34rGLjdy7Xzrab4RsfvANRVxZyL58br7UYd4rYsFSe0v0UcaS3R9GwTo41Rsrr6SsGHzFezVU8F0OnZ0XVqaVv7yv/bVrNefUjlm49DRF3SZB7bP1ij+EfeTUxskeTULtY5mHqVR+f51PbMHk1UyxbD6iiioJCiiigCk7jzG9091KUnceY3unuoCo7n/tm/ln8S1XfCA3+db+XH3GrFuf+2b+WfxLVZ8IZ/zzfy4+416FLzvgzVPB8kGGr0DSCmuNcqPWfVWyxmuOwavHg4g/bP7iD72PetZs10x5cO/51qng0ttNmGPOSR34/BR9y1nxSy0y2jrMtZqvb8Pi1I7XQffn8qsJpC6tkkGmRVdeeGGRntrzoSyyTNbV1YzDYGyTcyheSDi7di9g9Z5VqEcYVQqjAUAADkAOQpKzsY4QREgQE5IHWeVL1ZWq8R+hzCGVFI8Jx8mD3n7hVO2LsprqZYl4A8Wb0VHM/wDOutO3k3fW7CZdkKasYAOc4559ld3c2ClojAHUzHLORjIHmgDqAq+GIUKVluVyptyvyJGztliRY4xhUGAP+ddK12vJrGXHDSaTq3msp9jKe40jtabRBK3oxyH+0188o2BwOPYcd1acPh+Km72KqlTIfR+DXCa+do9pTJ5k0q+7I47jTld775ASt1Nw9Jtf481f/wA+XJlfaF0N+Axy+6g022UzGGIyHLmNCx4DLFQScAAc6cVgasy8gL7jO3w/CBVj2ePJFVqXjO/vN3mrPZDya4LBzRRRQBRRRQBSdx5je6e6lKTuPMb3T3UBUdz/ANs38s/iWqj4SpsXzD/pxdxq3bn/ALZv5Z/EtU7wlr/8g/8ALi7jXo0PPfsZavl/JWS5bmfhXpErqJThEr0DKeAlbbu1bdHawJ2Rrn2kaj95rH7S21uiekyr8yB+dbki4AA6uFefjpaJGrDrdgap+3d65IJ3jREZV0885yQCeIPrq4VStsbozSyySK6HWxbB1AgHkM4rJQyZu+XTvbQTTf4/agHtWT8iv505j39g+1HKv+0/nUDPufdDkit7rj88VG3G790vOCT4Lq/DmtipUJbfsqzTReot9bQ83ZfeRvyp5FvLaNyuI/idP4gKya4tZF85HHtVh+VMnNT2OD2ZHGkbnDfRP5kkbe66nuNLDjyrAHUUJdyJ5kjr7rsO41HYekhx/Q34im89jE/nxxt7yK3eKxOLea7TzbmUe1s9+adxb+3y/vQ3vRofvAzXPYai2aHHjzNPuN1bJ/Otovgun8OKjLnweWD/ALll92Rx+dU6LwoXQ8+OBv6XU/PUR91Smy/Cg0skcbWoBkdUBWQnziBnBX104OJjs/yM9NmixqAAByAAHsAwK7XTXmsRcV2A5lY9rE/fVrtfNqp7O4v8atsHIVwWCtFFFAFFFFAFJ3HmN7p7qUpO48xvdPdQFR3P/bN/LP4lqpeEgf59v5cXcatu5/7Y/wAs/iWqr4RR/n2/lxdxr0aPnv2MtXy/kraLTlFpOMU5jWt7MyJjdG213cI7GLf7QTWs1nvg+t8zu3oR/exAH3A1oVeVjJXqW9DbQXdPE0gVSx5AEn2Diah4t6bVv3oHvKy94pzvEx8Wl0gkldICgk+Vw4Ae2srnjK+cCPaCO+uaFGM02yZzcXoavDtWB/NmjP8AWKdKwPIg+w5rFWrx0hHIkewkd1XPBrkzjjehtppvNZRv50aN7UU/lWQx7auE82eUf1sR8jwp1HvneL+9De+inuAqOxzWzHGjzRoU+61m/O3j/pBX8JFRtxuBZNyV092Rv+7NVqLwiXI85Im+DL3GnkXhM9O3+KSfkR+dODiI7P8AIz02L3HgygPmTSr7QrfpUXceC2T7Fyh9TRsPvDflU3B4SbU+ekye1VYf2tmn0G/Vi37/AE++jr3ipz4qPX7HOWkygXPg0vB5phf2OQf7lHfXnYG5V5FeW7SwEIkyMzBkYAKc8cH1VqUG8Fq/mXMJ/wDsUfcSKfo4YZUgjtBB7qPGVUrSQ4MN0drxKcAnsBP3V7NIXx+rf3G7jWMuITZA8qrbEOAqrbGXjVqj5VwWHqiiigCiiigCk7jzG9091KUnceY3unuoCo7n/tm/ln8S1WPCJ/8AvN/Lj7jVn3P/AGzfyz+Jajd8t3Lme7aSKPUhRBnUg4jOeBYGvQpSUazbfIzTTcNOpTIxTqIVKJuhef6P98f/AJU4TdS7H7r++P8A8q1urD6l9yhQl0LF4PYMRyv6TBfgoz3mrdURuvYNDbqjjDZZiMg4yeHEcOWKl68mtLNUbNsFaKRyvLKDzAPt416Ncqo6GM+yYH86GM/0AfeKj590rRv3Wn3WZe41O1yu1OS2Zy0mVKfcG3PmvKvxVh94z99Rlx4OT9i4+DR/mGq/1yrViKi5nLpx6GW3Pg8uR5jRP/UV7xUTc7mXq/uC3rVkP3ZzWz1yrY4youhw6MTArrY9wnnwSr6zG2PnioyXhz4e3h319H5pKaBH89Fb3lB7xVsce+cTh0PU+bXwauHgkizfE9SwSfMsgH51p11uvZyefbQk9ugA/MV52PuxbWsjSW8ehmXSfKcjGc8AxOPhXVTGxnTcbPUiNFqSZL002mcRP7APmwFO6Y7ZbER9ZUffn8q800IZ7EHGrOvKq5sQVYxXJYdooooAooooApO48xvdPdSlcPHhQGfbKvzA2pVDErpwcjmQer2VLfSqT/TX5mpabYcZOQqj2KP0pP6Px9g+Q/Sr3Ug3do4UWuZG/SqT/TX5muHeuT/TX5tUn9H4+wfIUfR+PsHyFRnp/SLS6kpbzBlByCcAnBzSpqsbQ2CoHk4HsAqIEEyHyZZB/UcfKqtDsvlBqmxbTuV/eaveVT9+KdxbwSjzkQ+zK/magFlrlQse8S/aQj2EHvpzHtyE8yw9q/pmpIJGuU2j2hE3KRficH5Gl1YHkQfYc0IA1w16NeakAa5XTXmhAVyiihBw1G7dP1Y9bDuNSJqL2+fJT3j3UZK3FNhrU8KhdiLwqbrk7CiiigCiiigCqH4T95ryzNqliI2knM+RIpbPRRh8LgjieP3VfKp+9+yZpr7ZckaFo4JpmlbK+QrRhVJBOTk9mahgZ7c34f8Aw21uLII1xetDHCjAsqu3GXWAeSaXBPUcVzdvft22Za3VxDLNNcGRRFaQlydEjrnTnCjSBxJqE3V3IuYb+QSr/k7MXRsfN4tc4JAGfsrqHEDiaaWux9o22zNmQ9FciOOS48chtZFS4IMjNDpdW83jk4brHwkEvvhv102x7m5sWmgmhmjidXXRLG/SxhlZeI5N6+up7a29sTR30cMsiSWkDNJcLEJEifTnAyQHcc9PqOaob7oXp2ZtOIW0gluLuKaKN5lkkKBo2OqUt5TAA5JPMHnUvBu3d21vtSwjhMtvPFNLay6k1a5Vw0EpY6i2eTHPLieIAjkCd+mkEMNokzTXE9xapNGY4PLnOF82JT5LnOdPIDPHhXiHfOzks2u8SgLL4uYDH9f0+QBD0eeLnI6+40y2Nu/cpebIkaIhLfZxhmbK+RJ0YGk4PE5HVkVU94Nl3Ftbzq8ZWS528JrcKVMrqSSjwEZVX4fb4YznqqWC/bC23BeTSwLFcRTQgGVJotIQnGFLqSuogggZ4jiKg94Z7s7USxtGgQNaeMFpo2biJHQjKsMDAX76d+DW6Aur2KdLhb5+imna46E6006ItHQYRQB1Y6+fUPO9G5Av9sxyXUBksxZaC2soOmErsB5DBuTezjQERsXexGsnuLtcSR3LWgWAF+nlABUW65y2c9vVT+y2/byRXEj9JAbXHTxToUljB4oSgJzq6sc6c+EDdAi3sxYQHo7O4ErW8D9DIyEHWYnBB19ec54moa83TN3Y7QW3tLyCeVbfDXs2t5jE+sINTtpwAACSB5Q7DQC+yd44p5kh6O4geVS8PjEXRiZQMkxnJzw48cUyl35tk8oC4MayGOSVYj0cTatIEr54Z58M8MdtTMUF1tC/2fLJZSWkVj0rytMUyzuiqEhCnLLlRx4DHZgA0/Zsd1cbMubK3s2k8Yu5glyGTokAnBk6XJyhGnhw4g+rFAWK325Om0biNp2EEVpHLpLeQvleU/ypzsjwjiaRI9My9KCYXmh0RzBck9Gw4nhx44ru0Ny55Lm9VVxHLstLaOYkaTKABggHI9uKjNz93DrtI7iwv0mgAzLJcF7ZGRCNUY6QjBwAFA6+wUIJXfjfS5tooOhEKvLcRwl5FJUKwbJI1DGCAa5unvzM81zFeGGRIFVxc2wIj4jLI+piMgZPA9Rr34T915Z4rboIDcdHdxSSRAoNUaq+oeWQOOQPjVfs9xrmaW7dLUWEEtnJAsJkRtcrDyZCkeVUDOO3h6zS5NkW7ZHhItLiVI9NxGJc9DLLCVjlxxIjYEn5gVXbDeiU2c7yXrRMNrPAr9Ekx6LICxBGIwp9LqqM3W3bcNax3FjfLLARmR5i1sjICNaDWRg4A0gdfqpKTdG78UkToW1nanThcpxhyDr58vVz9VT/AH6IsaBt/fu3tZXi6O4nMKq87W8XSLAjcQ0zZGOHHhnhSV/vLBPPFBExLNALlTpwjxPpCsrdfsI7aoW1dgTRXl27293NDc6WVrSVl+zpdJUDrnmefV7TS28WwrpY7OWxhfpYYXg6FnUskckZwCxODoYnkeZqLi2pdbHfq1SBZlE0nSTPBFHHHqkmdPO6Jc8VHpEgVZd2N5Yr5HaISI0bmOWKZNEkbgA6XX2HmCRWZ7T3Llhh2U0MUsy2QkWeO2kMUx6VAXkicMD54bgDk5A5Zxd/B7s9I1nkW2urdpZFLeNymSWTSuNZyzEcyOJ44oSW+iiigCiiigCioCfeVU2gli6FTLA00cpI0sVOHjA9IAFvZUB/+SlaBJILZ5ZLi5ltrWIOg6cR+dNrPmR54HgcezjQF9xRiqNbeEFgl6Lq1aC4sY+leDpFcPGRlWjlAwerq6x68STb4qG2avRN/wDJLqXyh9X9UsuG4eVwbHDsoCz0VUtoxw7It72+0vNI7iWVmZQ7+UqIgYLgIgOAMUyl8IEiW6yvZSK9xOsNnC0iB5wy6kkc4+pHbnOOFAXvFR+2tiwXadHcxJKgIYBhyYZAZSOKnBPEdtRG6G9Zu3uIZoDb3NqyCWLpFlXEgLRskqgBgQOzhSF5vxHFJtCOWNlNhEs3nD65GXI0dnHC+00BM7D3etrPV4tCkevGthks2M41OxLHGTjJ4ZqVql2XhBimj2c0cbM20HdFTUMxiPPTMxxxC49VRlz4TnCSXMVjJJs+KUxtdiVAxw2hpI4MZZM445HPq44A0fFcqlbV37ZLsWlraSXUrRRTqUdVTonzqdmYeTgYx2lgKruwN7PFZ9oppkuJ5tqSRQW6t5RAALEavMjUcSeQoDV6ZbJ2TDbIUgQIhdnKgk+Uxyx4k8zVN/x1YL3a0h8YdrW2hmeJpgYMdFrxBHp8gnHEknJJpXZvhBeSe0WSzkht74Hxe4aRCWYKGGqIcVUjkScnIOOPCAXvFGKz298I8i6pI7FpLfxo2aSdOiO8wbQMRlcBCwIDFvaBVm3t3iWwtJLqRGYJoGgEAlnYIoLHgBkjJ7O2pBN0aazje3eCV9mSS3kNxaETQqDaXUZZlYjS0dwqkFeOCMdVSe2d9pY7m4tLWykuZreOOU4kSNCjLqYl2HAjgAuCWJ6sGgLkYxXkwCqVJ4Rka1s5baB5p79mWG21qh1RkiXXIeAVSOeOz4K7R32mhS3R7Jhe3LyIlqZowv1fF5DcY06MEEHHHs4UBbGsxSfiC1F7n7zePJLriaCa3lMM0LMH0uADlXXgykHgeHI+2q3vttG/gv7DE6R2s15FCIo1y7qQpczOw4cdQCr1cc55AaBFEAKUrMd89rs+1PE5r9tn262nTrIkiRNJKXKgGR/sgA+SOek/CD+l93NsqxnmnkiiNw8N7dwKOkCKSsbDgdOcjLAcwO3BA2rNdzWW7p380theySX8y2iTkQXzhWn6BCOkJ4HmeAYjPEnA4ClvBVtWWa6vkju5byxiMYhmnIMmsrlxkgMV5jJGOAx10BplFFFAZn4coCttBcQvouYZxHER5zdOrRvGnrIwfYppxtHcmaKDZbWXRtPs393ISqSh0An8oZ0sSCQf4jV+uLRJNPSIr6SGXUobSw5MuRwPrpWoBnKbn3d1/iU930UM17bi2iiRjIsSKvAvJgaiWweA4D5BDZO6+0Xl2W9yLeOPZw6PQjs7uOi6PpNWnAzpTyPeOeQrTq5Ugr+/+xpL3Z9xbQ6RJKqhS5IXg6sckAnkD1VDb+boS3dvZ9EsMkto6OYZs9FKoQK6MccM4GCavVFAVPcbZDwGZnsbWy1aABbvrL41ZMhCqMDIx7WqH373FnvL6CeB0WNkjhu1ZiC8KTpMAgCnJ8kjiRyArRK5QGebs7izW+0pJ5HjNqhuWtY1J1Ibhw0mRgAADUOZ51EpubtKOyl2VELc2skjabtnbWkLSa2Uw48p+fI44/GtZrtAVHZO7MkO0muRp6DxKK2QZOvVGwOSuMYwOearM/g8ulmuLuBoUvPH2ubdyzaWhfg8M5C5AIycDPZniTWqVygM/vd0bmSba8n1Q8ftIoYhrY6XWHQ2vyeC6jzGeHV1UrLulOU2KMx52f0fTeU3HTEqHo/J8riDzxV7ooD522ftQRZvGjhuEF/LIts11Ik5laUhJBs9SYxIARjhyHxrct54JZLV1hhhmZtIMNxwjdcjWpIBwdOcHkDino2ZCJOkEUfSf6mhdf8AvxmnVRYGRp4O7trC6gAhh6e6hmitemd4oUQguBIVJyx6gMcBVxtN3pV2lfXRKdHcwQxIATq1IuG1DGAM+s1a6KkGUWO4V7bW2y2h6F7rZ8lyWjLsI5I53YsFk05DAEcx1ns4vN6d1b29NpdSwWjzW7zB7N3ZonikACjpSvnrjOcYyfVg6XXaArW5Oy2gjk12dvZl3z0du2oFQoAZ20gFs6uXVioPfjYe0rq5t3gW06K0nSeIySSq7kKMiQBCANWeR5YrQa5QFK3ktL6URYsbC4cRKekmbIguOOsoroSyDySMEHgfVUFN4Pbi3g2aLforlrKSWWaCZikc0kvHWpwQChzpyPX2g6nRQGc7tbvX9oL24SK1WW6mjkFkJH6FEUEPiQLgSNnnjHk+vAcbobs3S7SuNoXaQwGWIRLbwMXzgqS8rYALeQMe3qxxv1FAFFFFAFFFFAFFFFAFFFFAFFFFAFFFFAFFFcYZoDmsdoruodopkdkxej2jn2nJ++utsyM9R5s3M82GCfl8qAeah2iuax2j50yGyIvR+8+znzHDh8KDsmI9XXnOevGKAemQdo/5xriygjIIx25FNf8ADEySc5yCOrGOVcOyY+w9eOJ4cAvD4AfKgHjSAcSQAPX8aYX20zEWyoKqqnOrGdWoAYx2qevsr2dlR4xg4BJxnhxAB4ewd/bSlxYq+dWeIC8D1DVj8RoCP+kCjgVGTjADZz5ZQ54cCMZxSg2x5JYoNIWNsh8+e2kDzerB+Ve22JGSCdRxy48sMWwOHaTSj7KRl0sWIwq8+pdWnq/iPyFAIR7Z1OUEeTqK8GHVnJ5c8A8K8SbcKjyowP6+HnOvE6e1D86dnZaHHneSSRx7WLHP+41x9lRkgnVw48/4mfvZvnQHmPaZZGYJxDhAurjkkDyuHk8/XTaTeBVzqQjGoAauZBUAcuGdR+VO12WoXRqfTzxq5HIORw9X3mkm2DEeermx58s44Dh6qAlKKKKA/9k="/>
          <p:cNvSpPr>
            <a:spLocks noChangeAspect="1" noChangeArrowheads="1"/>
          </p:cNvSpPr>
          <p:nvPr/>
        </p:nvSpPr>
        <p:spPr bwMode="auto">
          <a:xfrm>
            <a:off x="8923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Tree>
    <p:extLst>
      <p:ext uri="{BB962C8B-B14F-4D97-AF65-F5344CB8AC3E}">
        <p14:creationId xmlns:p14="http://schemas.microsoft.com/office/powerpoint/2010/main" val="7518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he-IL"/>
              <a:t>דוגמא</a:t>
            </a:r>
            <a:endParaRPr lang="he-IL" dirty="0"/>
          </a:p>
        </p:txBody>
      </p:sp>
      <p:sp>
        <p:nvSpPr>
          <p:cNvPr id="4" name="מציין מיקום טקסט 3"/>
          <p:cNvSpPr>
            <a:spLocks noGrp="1"/>
          </p:cNvSpPr>
          <p:nvPr>
            <p:ph type="body" sz="quarter" idx="17"/>
          </p:nvPr>
        </p:nvSpPr>
        <p:spPr/>
        <p:txBody>
          <a:bodyPr>
            <a:normAutofit lnSpcReduction="10000"/>
          </a:bodyPr>
          <a:lstStyle/>
          <a:p>
            <a:r>
              <a:rPr lang="he-IL" dirty="0"/>
              <a:t>נקרא למחלקה המייצגת חלון (כמו ב</a:t>
            </a:r>
            <a:r>
              <a:rPr lang="en-US" dirty="0"/>
              <a:t>windows</a:t>
            </a:r>
            <a:r>
              <a:rPr lang="he-IL" dirty="0"/>
              <a:t>) - </a:t>
            </a:r>
            <a:r>
              <a:rPr lang="en-US" dirty="0"/>
              <a:t>Frame</a:t>
            </a:r>
          </a:p>
          <a:p>
            <a:r>
              <a:rPr lang="he-IL" dirty="0"/>
              <a:t>המאפיינים של </a:t>
            </a:r>
            <a:r>
              <a:rPr lang="en-US" dirty="0"/>
              <a:t>Frame</a:t>
            </a:r>
            <a:r>
              <a:rPr lang="he-IL" dirty="0"/>
              <a:t> : גודל, מיקום, כותרת המופיעה בראש החלון, כפתורים ועוד..</a:t>
            </a:r>
          </a:p>
          <a:p>
            <a:r>
              <a:rPr lang="he-IL" dirty="0"/>
              <a:t>ההתנהגות של </a:t>
            </a:r>
            <a:r>
              <a:rPr lang="en-US" dirty="0"/>
              <a:t>Frame</a:t>
            </a:r>
            <a:r>
              <a:rPr lang="he-IL" dirty="0"/>
              <a:t> : להגדיל את החלון, להזיזו, ועוד... </a:t>
            </a:r>
          </a:p>
          <a:p>
            <a:pPr lvl="1"/>
            <a:r>
              <a:rPr lang="he-IL" dirty="0"/>
              <a:t>אפשר להתייחס לאוסף פעולות זה בתור הממשק של המחלקה</a:t>
            </a:r>
          </a:p>
          <a:p>
            <a:r>
              <a:rPr lang="he-IL" dirty="0"/>
              <a:t>כדי ליצור חלון בתוכנה שלי אני יוצר מופע של המחלקה, כלומר אובייקט מטיפוס </a:t>
            </a:r>
            <a:r>
              <a:rPr lang="en-US" dirty="0"/>
              <a:t>Frame </a:t>
            </a:r>
          </a:p>
          <a:p>
            <a:r>
              <a:rPr lang="he-IL" dirty="0"/>
              <a:t>אני יכול ליצור יותר מחלון אחד, כלומר כמה מופעים של </a:t>
            </a:r>
            <a:r>
              <a:rPr lang="en-US" dirty="0"/>
              <a:t>Frame</a:t>
            </a:r>
            <a:endParaRPr lang="he-IL" dirty="0"/>
          </a:p>
          <a:p>
            <a:pPr lvl="1"/>
            <a:r>
              <a:rPr lang="he-IL" dirty="0"/>
              <a:t>המופעים יכולים להיות שונים במצבם </a:t>
            </a:r>
          </a:p>
          <a:p>
            <a:pPr lvl="1"/>
            <a:r>
              <a:rPr lang="he-IL" dirty="0"/>
              <a:t>לכולם תהיה אותה התנהגות</a:t>
            </a:r>
            <a:endParaRPr lang="en-US" dirty="0"/>
          </a:p>
          <a:p>
            <a:endParaRPr lang="he-IL" dirty="0"/>
          </a:p>
          <a:p>
            <a:endParaRPr lang="he-IL" dirty="0"/>
          </a:p>
        </p:txBody>
      </p:sp>
    </p:spTree>
    <p:extLst>
      <p:ext uri="{BB962C8B-B14F-4D97-AF65-F5344CB8AC3E}">
        <p14:creationId xmlns:p14="http://schemas.microsoft.com/office/powerpoint/2010/main" val="211591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77500" lnSpcReduction="20000"/>
          </a:bodyPr>
          <a:lstStyle/>
          <a:p>
            <a:r>
              <a:rPr lang="he-IL" dirty="0"/>
              <a:t>סיכום ביניים ותוספות</a:t>
            </a:r>
          </a:p>
        </p:txBody>
      </p:sp>
      <p:sp>
        <p:nvSpPr>
          <p:cNvPr id="4" name="מציין מיקום טקסט 3"/>
          <p:cNvSpPr>
            <a:spLocks noGrp="1"/>
          </p:cNvSpPr>
          <p:nvPr>
            <p:ph type="body" sz="quarter" idx="17"/>
          </p:nvPr>
        </p:nvSpPr>
        <p:spPr/>
        <p:txBody>
          <a:bodyPr>
            <a:normAutofit fontScale="92500" lnSpcReduction="10000"/>
          </a:bodyPr>
          <a:lstStyle/>
          <a:p>
            <a:r>
              <a:rPr lang="he-IL" dirty="0"/>
              <a:t>תכנית היא אוסף של אובייקטים המתקשרים ביניהם </a:t>
            </a:r>
          </a:p>
          <a:p>
            <a:r>
              <a:rPr lang="he-IL" dirty="0"/>
              <a:t>לכל אובייקט יש מצב והתנהגות</a:t>
            </a:r>
          </a:p>
          <a:p>
            <a:r>
              <a:rPr lang="he-IL" dirty="0"/>
              <a:t>התנהגות היא הדרך בה אובייקט מאפשר לאובייקטים אחרים לשנות את מצבו. </a:t>
            </a:r>
          </a:p>
          <a:p>
            <a:pPr lvl="1"/>
            <a:r>
              <a:rPr lang="he-IL" dirty="0"/>
              <a:t>מוגדרת באמצעות ממשק</a:t>
            </a:r>
          </a:p>
          <a:p>
            <a:r>
              <a:rPr lang="he-IL" dirty="0"/>
              <a:t>מחלקה היא טיפוס נתונים מופשט</a:t>
            </a:r>
          </a:p>
          <a:p>
            <a:pPr lvl="1"/>
            <a:r>
              <a:rPr lang="he-IL" dirty="0"/>
              <a:t>מגדיר שדות שמאפיינים את המצב </a:t>
            </a:r>
          </a:p>
          <a:p>
            <a:pPr lvl="1"/>
            <a:r>
              <a:rPr lang="he-IL" dirty="0"/>
              <a:t>מגדיר ממשק שמגדיר את ההתנהגות של אובייקטים</a:t>
            </a:r>
          </a:p>
          <a:p>
            <a:r>
              <a:rPr lang="he-IL" dirty="0"/>
              <a:t>אובייקט של מחלקה מסוימת נקרא מופע של המחלקה</a:t>
            </a:r>
          </a:p>
          <a:p>
            <a:pPr lvl="1"/>
            <a:r>
              <a:rPr lang="he-IL" dirty="0"/>
              <a:t>מופע = </a:t>
            </a:r>
            <a:r>
              <a:rPr lang="en-US" dirty="0"/>
              <a:t>instance</a:t>
            </a:r>
            <a:endParaRPr lang="he-IL" dirty="0"/>
          </a:p>
          <a:p>
            <a:pPr lvl="1"/>
            <a:r>
              <a:rPr lang="he-IL" dirty="0"/>
              <a:t>תהליך יצירת מופע/אובייקט = </a:t>
            </a:r>
            <a:r>
              <a:rPr lang="en-US" dirty="0"/>
              <a:t>instantiation</a:t>
            </a:r>
            <a:r>
              <a:rPr lang="he-IL" dirty="0"/>
              <a:t>/ </a:t>
            </a:r>
            <a:r>
              <a:rPr lang="he-IL" dirty="0" err="1"/>
              <a:t>אינסטנטינציה</a:t>
            </a:r>
            <a:endParaRPr lang="he-IL" dirty="0"/>
          </a:p>
          <a:p>
            <a:r>
              <a:rPr lang="he-IL" dirty="0"/>
              <a:t>שדות/מאפיינים = </a:t>
            </a:r>
            <a:r>
              <a:rPr lang="en-US" dirty="0"/>
              <a:t>data members</a:t>
            </a:r>
          </a:p>
          <a:p>
            <a:r>
              <a:rPr lang="he-IL" dirty="0"/>
              <a:t>פונקציות/פעולות = </a:t>
            </a:r>
            <a:r>
              <a:rPr lang="en-US" dirty="0"/>
              <a:t>methods</a:t>
            </a:r>
          </a:p>
          <a:p>
            <a:endParaRPr lang="he-IL" dirty="0"/>
          </a:p>
        </p:txBody>
      </p:sp>
    </p:spTree>
    <p:extLst>
      <p:ext uri="{BB962C8B-B14F-4D97-AF65-F5344CB8AC3E}">
        <p14:creationId xmlns:p14="http://schemas.microsoft.com/office/powerpoint/2010/main" val="2115919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he-IL" dirty="0"/>
              <a:t>היום</a:t>
            </a:r>
          </a:p>
        </p:txBody>
      </p:sp>
      <p:sp>
        <p:nvSpPr>
          <p:cNvPr id="4" name="מציין מיקום טקסט 3"/>
          <p:cNvSpPr>
            <a:spLocks noGrp="1"/>
          </p:cNvSpPr>
          <p:nvPr>
            <p:ph type="body" sz="quarter" idx="17"/>
          </p:nvPr>
        </p:nvSpPr>
        <p:spPr/>
        <p:txBody>
          <a:bodyPr/>
          <a:lstStyle/>
          <a:p>
            <a:r>
              <a:rPr lang="he-IL" dirty="0"/>
              <a:t>לימוד עצמי משיעורי הבית</a:t>
            </a:r>
          </a:p>
          <a:p>
            <a:pPr lvl="1"/>
            <a:r>
              <a:rPr lang="en-US" dirty="0" err="1"/>
              <a:t>cin</a:t>
            </a:r>
            <a:endParaRPr lang="en-US" dirty="0"/>
          </a:p>
          <a:p>
            <a:pPr lvl="1"/>
            <a:r>
              <a:rPr lang="en-US" dirty="0"/>
              <a:t>namespace</a:t>
            </a:r>
            <a:endParaRPr lang="he-IL" dirty="0"/>
          </a:p>
          <a:p>
            <a:r>
              <a:rPr lang="he-IL" dirty="0"/>
              <a:t>תכנות מונחה עצמים – מה זה?</a:t>
            </a:r>
          </a:p>
          <a:p>
            <a:r>
              <a:rPr lang="he-IL" dirty="0"/>
              <a:t>מחלקות ואובייקטים</a:t>
            </a:r>
          </a:p>
          <a:p>
            <a:r>
              <a:rPr lang="he-IL" dirty="0"/>
              <a:t>תכנות מונחה עצמים ב ++</a:t>
            </a:r>
            <a:r>
              <a:rPr lang="en-US" dirty="0"/>
              <a:t>C</a:t>
            </a:r>
            <a:r>
              <a:rPr lang="he-IL" dirty="0"/>
              <a:t> :</a:t>
            </a:r>
          </a:p>
          <a:p>
            <a:pPr lvl="1"/>
            <a:r>
              <a:rPr lang="he-IL" dirty="0"/>
              <a:t>הגדרת מחלקה</a:t>
            </a:r>
          </a:p>
          <a:p>
            <a:pPr lvl="1"/>
            <a:r>
              <a:rPr lang="he-IL" dirty="0"/>
              <a:t>יצירת אובייקטים</a:t>
            </a:r>
          </a:p>
          <a:p>
            <a:pPr lvl="1"/>
            <a:r>
              <a:rPr lang="en-US" dirty="0"/>
              <a:t>Access modifiers</a:t>
            </a:r>
          </a:p>
          <a:p>
            <a:pPr lvl="1"/>
            <a:r>
              <a:rPr lang="en-US" dirty="0"/>
              <a:t>This</a:t>
            </a:r>
          </a:p>
          <a:p>
            <a:pPr lvl="1"/>
            <a:r>
              <a:rPr lang="en-US" dirty="0"/>
              <a:t>Getter/setter	</a:t>
            </a:r>
            <a:endParaRPr lang="he-IL" dirty="0"/>
          </a:p>
          <a:p>
            <a:endParaRPr lang="he-IL" dirty="0"/>
          </a:p>
        </p:txBody>
      </p:sp>
    </p:spTree>
    <p:extLst>
      <p:ext uri="{BB962C8B-B14F-4D97-AF65-F5344CB8AC3E}">
        <p14:creationId xmlns:p14="http://schemas.microsoft.com/office/powerpoint/2010/main" val="3072964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Encapsulation</a:t>
            </a:r>
          </a:p>
          <a:p>
            <a:r>
              <a:rPr lang="he-IL" dirty="0" err="1"/>
              <a:t>כימוס</a:t>
            </a:r>
            <a:endParaRPr lang="he-IL" dirty="0"/>
          </a:p>
        </p:txBody>
      </p:sp>
    </p:spTree>
    <p:extLst>
      <p:ext uri="{BB962C8B-B14F-4D97-AF65-F5344CB8AC3E}">
        <p14:creationId xmlns:p14="http://schemas.microsoft.com/office/powerpoint/2010/main" val="3777504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he-IL" dirty="0" err="1"/>
              <a:t>כימוס</a:t>
            </a:r>
            <a:endParaRPr lang="he-IL" dirty="0"/>
          </a:p>
          <a:p>
            <a:r>
              <a:rPr lang="en-US" dirty="0"/>
              <a:t>encapsulation</a:t>
            </a:r>
            <a:endParaRPr lang="he-IL" dirty="0"/>
          </a:p>
        </p:txBody>
      </p:sp>
      <p:sp>
        <p:nvSpPr>
          <p:cNvPr id="4" name="מציין מיקום טקסט 3"/>
          <p:cNvSpPr>
            <a:spLocks noGrp="1"/>
          </p:cNvSpPr>
          <p:nvPr>
            <p:ph type="body" sz="quarter" idx="17"/>
          </p:nvPr>
        </p:nvSpPr>
        <p:spPr>
          <a:xfrm>
            <a:off x="1043608" y="1052736"/>
            <a:ext cx="7993062" cy="5500464"/>
          </a:xfrm>
        </p:spPr>
        <p:txBody>
          <a:bodyPr>
            <a:normAutofit/>
          </a:bodyPr>
          <a:lstStyle/>
          <a:p>
            <a:r>
              <a:rPr lang="he-IL" dirty="0"/>
              <a:t>כמו – 'סוד כמוס', 'כמוסה', 'קפסולה'</a:t>
            </a:r>
          </a:p>
          <a:p>
            <a:pPr lvl="1"/>
            <a:r>
              <a:rPr lang="he-IL" sz="2400" dirty="0"/>
              <a:t>בקפסולה אנחנו לא יודעים מה יש בתוכה, אלא רק משתמשים בה</a:t>
            </a:r>
          </a:p>
          <a:p>
            <a:pPr lvl="1"/>
            <a:r>
              <a:rPr lang="he-IL" dirty="0"/>
              <a:t>אם היינו יודעים אולי היינו משנים משהו ואז פוגעים בה או אולי היינו משכפלים בעצמנו</a:t>
            </a:r>
          </a:p>
          <a:p>
            <a:pPr lvl="1"/>
            <a:r>
              <a:rPr lang="he-IL" sz="2400" dirty="0"/>
              <a:t>"קופסא שחורה"</a:t>
            </a:r>
          </a:p>
          <a:p>
            <a:endParaRPr lang="he-IL" sz="2800" dirty="0"/>
          </a:p>
          <a:p>
            <a:r>
              <a:rPr lang="he-IL" sz="2800" dirty="0"/>
              <a:t>ב-</a:t>
            </a:r>
            <a:r>
              <a:rPr lang="en-US" sz="2800" dirty="0"/>
              <a:t>OOP</a:t>
            </a:r>
            <a:r>
              <a:rPr lang="he-IL" sz="2800" dirty="0"/>
              <a:t> זהו מנגנון שמאפשר למחלקה לחשוף לעולם (מי </a:t>
            </a:r>
            <a:r>
              <a:rPr lang="he-IL" sz="2800" dirty="0" err="1"/>
              <a:t>שמתמש</a:t>
            </a:r>
            <a:r>
              <a:rPr lang="he-IL" sz="2800" dirty="0"/>
              <a:t> במחלקה)  רק מה שהיא רוצה (הממשק).</a:t>
            </a:r>
          </a:p>
          <a:p>
            <a:r>
              <a:rPr lang="he-IL" sz="2800" dirty="0"/>
              <a:t>מחלקה לא תחשוף את המימוש שלה, כלומר איך היא עושה את הדברים בפועל.</a:t>
            </a:r>
          </a:p>
          <a:p>
            <a:pPr marL="457200" lvl="1" indent="0">
              <a:buNone/>
            </a:pPr>
            <a:endParaRPr lang="he-IL" sz="3000" dirty="0"/>
          </a:p>
          <a:p>
            <a:pPr marL="0" indent="0">
              <a:buNone/>
            </a:pPr>
            <a:endParaRPr lang="he-IL" sz="2800" dirty="0"/>
          </a:p>
        </p:txBody>
      </p:sp>
      <p:pic>
        <p:nvPicPr>
          <p:cNvPr id="24578" name="Picture 2" descr="Image result for airplane black bo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5816" y="2996952"/>
            <a:ext cx="1800200" cy="120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65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45" presetClass="entr" presetSubtype="0" fill="hold" nodeType="withEffect">
                                  <p:stCondLst>
                                    <p:cond delay="0"/>
                                  </p:stCondLst>
                                  <p:childTnLst>
                                    <p:set>
                                      <p:cBhvr>
                                        <p:cTn id="20" dur="1" fill="hold">
                                          <p:stCondLst>
                                            <p:cond delay="0"/>
                                          </p:stCondLst>
                                        </p:cTn>
                                        <p:tgtEl>
                                          <p:spTgt spid="24578"/>
                                        </p:tgtEl>
                                        <p:attrNameLst>
                                          <p:attrName>style.visibility</p:attrName>
                                        </p:attrNameLst>
                                      </p:cBhvr>
                                      <p:to>
                                        <p:strVal val="visible"/>
                                      </p:to>
                                    </p:set>
                                    <p:animEffect transition="in" filter="fade">
                                      <p:cBhvr>
                                        <p:cTn id="21" dur="2000"/>
                                        <p:tgtEl>
                                          <p:spTgt spid="24578"/>
                                        </p:tgtEl>
                                      </p:cBhvr>
                                    </p:animEffect>
                                    <p:anim calcmode="lin" valueType="num">
                                      <p:cBhvr>
                                        <p:cTn id="22" dur="2000" fill="hold"/>
                                        <p:tgtEl>
                                          <p:spTgt spid="24578"/>
                                        </p:tgtEl>
                                        <p:attrNameLst>
                                          <p:attrName>ppt_w</p:attrName>
                                        </p:attrNameLst>
                                      </p:cBhvr>
                                      <p:tavLst>
                                        <p:tav tm="0" fmla="#ppt_w*sin(2.5*pi*$)">
                                          <p:val>
                                            <p:fltVal val="0"/>
                                          </p:val>
                                        </p:tav>
                                        <p:tav tm="100000">
                                          <p:val>
                                            <p:fltVal val="1"/>
                                          </p:val>
                                        </p:tav>
                                      </p:tavLst>
                                    </p:anim>
                                    <p:anim calcmode="lin" valueType="num">
                                      <p:cBhvr>
                                        <p:cTn id="23" dur="2000" fill="hold"/>
                                        <p:tgtEl>
                                          <p:spTgt spid="24578"/>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Access Modifiers</a:t>
            </a:r>
            <a:endParaRPr lang="he-IL" dirty="0"/>
          </a:p>
          <a:p>
            <a:r>
              <a:rPr lang="he-IL" dirty="0"/>
              <a:t>מצייני גישה</a:t>
            </a:r>
          </a:p>
        </p:txBody>
      </p:sp>
    </p:spTree>
    <p:extLst>
      <p:ext uri="{BB962C8B-B14F-4D97-AF65-F5344CB8AC3E}">
        <p14:creationId xmlns:p14="http://schemas.microsoft.com/office/powerpoint/2010/main" val="1534264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a:t>public</a:t>
            </a:r>
            <a:endParaRPr lang="he-IL" dirty="0"/>
          </a:p>
        </p:txBody>
      </p:sp>
      <p:sp>
        <p:nvSpPr>
          <p:cNvPr id="4" name="מציין מיקום טקסט 3"/>
          <p:cNvSpPr>
            <a:spLocks noGrp="1"/>
          </p:cNvSpPr>
          <p:nvPr>
            <p:ph type="body" sz="quarter" idx="17"/>
          </p:nvPr>
        </p:nvSpPr>
        <p:spPr/>
        <p:txBody>
          <a:bodyPr>
            <a:normAutofit/>
          </a:bodyPr>
          <a:lstStyle/>
          <a:p>
            <a:r>
              <a:rPr lang="he-IL" dirty="0"/>
              <a:t>המילה השמורה </a:t>
            </a:r>
            <a:r>
              <a:rPr lang="en-US" dirty="0"/>
              <a:t>public</a:t>
            </a:r>
            <a:r>
              <a:rPr lang="he-IL" dirty="0"/>
              <a:t> מציינת שה-</a:t>
            </a:r>
            <a:r>
              <a:rPr lang="en-US" dirty="0"/>
              <a:t>class members</a:t>
            </a:r>
            <a:r>
              <a:rPr lang="he-IL" dirty="0"/>
              <a:t> שלאחריה הינם ציבוריים. </a:t>
            </a:r>
          </a:p>
          <a:p>
            <a:pPr lvl="1"/>
            <a:r>
              <a:rPr lang="en-US" dirty="0"/>
              <a:t>Class members</a:t>
            </a:r>
            <a:r>
              <a:rPr lang="he-IL" dirty="0"/>
              <a:t> – פונקציות/משתנים השייכים למחלקה.</a:t>
            </a:r>
          </a:p>
          <a:p>
            <a:pPr lvl="1"/>
            <a:r>
              <a:rPr lang="he-IL" dirty="0"/>
              <a:t>ניתן לגשת אליהם (להשתמש בהם )מכל פונקציה בתכנית, גם כאלו שלא שייכות למחלקה בה הם נמצאים.</a:t>
            </a:r>
          </a:p>
          <a:p>
            <a:pPr marL="0" indent="0">
              <a:buNone/>
            </a:pPr>
            <a:endParaRPr lang="en-US" dirty="0"/>
          </a:p>
        </p:txBody>
      </p:sp>
    </p:spTree>
    <p:extLst>
      <p:ext uri="{BB962C8B-B14F-4D97-AF65-F5344CB8AC3E}">
        <p14:creationId xmlns:p14="http://schemas.microsoft.com/office/powerpoint/2010/main" val="367899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private</a:t>
            </a:r>
            <a:endParaRPr lang="he-IL" dirty="0"/>
          </a:p>
        </p:txBody>
      </p:sp>
      <p:sp>
        <p:nvSpPr>
          <p:cNvPr id="4" name="מציין מיקום טקסט 3"/>
          <p:cNvSpPr>
            <a:spLocks noGrp="1"/>
          </p:cNvSpPr>
          <p:nvPr>
            <p:ph type="body" sz="quarter" idx="17"/>
          </p:nvPr>
        </p:nvSpPr>
        <p:spPr/>
        <p:txBody>
          <a:bodyPr>
            <a:normAutofit/>
          </a:bodyPr>
          <a:lstStyle/>
          <a:p>
            <a:r>
              <a:rPr lang="he-IL" dirty="0"/>
              <a:t>המילה השמורה </a:t>
            </a:r>
            <a:r>
              <a:rPr lang="en-US" dirty="0"/>
              <a:t>private</a:t>
            </a:r>
            <a:r>
              <a:rPr lang="he-IL" dirty="0"/>
              <a:t> מציינת שה-</a:t>
            </a:r>
            <a:r>
              <a:rPr lang="en-US" dirty="0"/>
              <a:t>class members</a:t>
            </a:r>
            <a:r>
              <a:rPr lang="he-IL" dirty="0"/>
              <a:t> שלאחריה הינם פרטיים. </a:t>
            </a:r>
          </a:p>
          <a:p>
            <a:pPr lvl="1"/>
            <a:r>
              <a:rPr lang="he-IL" dirty="0"/>
              <a:t>ניתן לגשת אליהם (להשתמש בהם) אך ורק מפונקציות של המחלקה</a:t>
            </a:r>
          </a:p>
          <a:p>
            <a:pPr lvl="1"/>
            <a:r>
              <a:rPr lang="he-IL" dirty="0"/>
              <a:t>לא ניתן לגשת אליהם מחוץ למחלקה</a:t>
            </a:r>
          </a:p>
          <a:p>
            <a:pPr marL="0" indent="0">
              <a:buNone/>
            </a:pPr>
            <a:endParaRPr lang="en-US" dirty="0"/>
          </a:p>
        </p:txBody>
      </p:sp>
    </p:spTree>
    <p:extLst>
      <p:ext uri="{BB962C8B-B14F-4D97-AF65-F5344CB8AC3E}">
        <p14:creationId xmlns:p14="http://schemas.microsoft.com/office/powerpoint/2010/main" val="298457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pPr rtl="0"/>
            <a:r>
              <a:rPr lang="en-US" dirty="0"/>
              <a:t> public &amp; private</a:t>
            </a:r>
            <a:endParaRPr lang="he-IL" dirty="0"/>
          </a:p>
        </p:txBody>
      </p:sp>
      <p:sp>
        <p:nvSpPr>
          <p:cNvPr id="4" name="מציין מיקום טקסט 3"/>
          <p:cNvSpPr>
            <a:spLocks noGrp="1"/>
          </p:cNvSpPr>
          <p:nvPr>
            <p:ph type="body" sz="quarter" idx="17"/>
          </p:nvPr>
        </p:nvSpPr>
        <p:spPr/>
        <p:txBody>
          <a:bodyPr/>
          <a:lstStyle/>
          <a:p>
            <a:r>
              <a:rPr lang="he-IL" dirty="0"/>
              <a:t>נתונה המחלקה הבאה:</a:t>
            </a:r>
          </a:p>
          <a:p>
            <a:endParaRPr lang="he-IL" dirty="0"/>
          </a:p>
          <a:p>
            <a:endParaRPr lang="he-IL" dirty="0"/>
          </a:p>
          <a:p>
            <a:endParaRPr lang="he-IL" dirty="0"/>
          </a:p>
          <a:p>
            <a:endParaRPr lang="he-IL" dirty="0"/>
          </a:p>
          <a:p>
            <a:endParaRPr lang="he-IL" dirty="0"/>
          </a:p>
          <a:p>
            <a:r>
              <a:rPr lang="he-IL" dirty="0"/>
              <a:t>פונקציה שמשתמשת במחלקה:</a:t>
            </a:r>
            <a:endParaRPr lang="en-US" dirty="0"/>
          </a:p>
        </p:txBody>
      </p:sp>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673" t="18965" r="69051" b="66169"/>
          <a:stretch/>
        </p:blipFill>
        <p:spPr bwMode="auto">
          <a:xfrm>
            <a:off x="185982" y="4653136"/>
            <a:ext cx="4938421" cy="1728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328" t="21915" r="76724" b="53563"/>
          <a:stretch/>
        </p:blipFill>
        <p:spPr bwMode="auto">
          <a:xfrm>
            <a:off x="185983" y="1220917"/>
            <a:ext cx="4938420" cy="26146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3526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animEffect transition="in" filter="fade">
                                      <p:cBhvr>
                                        <p:cTn id="9" dur="500"/>
                                        <p:tgtEl>
                                          <p:spTgt spid="205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6" end="6"/>
                                            </p:txEl>
                                          </p:spTgt>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fade">
                                      <p:cBhvr>
                                        <p:cTn id="1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pPr rtl="0"/>
            <a:r>
              <a:rPr lang="en-US" dirty="0"/>
              <a:t> public &amp; private</a:t>
            </a:r>
            <a:endParaRPr lang="he-IL" dirty="0"/>
          </a:p>
        </p:txBody>
      </p:sp>
      <p:sp>
        <p:nvSpPr>
          <p:cNvPr id="4" name="מציין מיקום טקסט 3"/>
          <p:cNvSpPr>
            <a:spLocks noGrp="1"/>
          </p:cNvSpPr>
          <p:nvPr>
            <p:ph type="body" sz="quarter" idx="17"/>
          </p:nvPr>
        </p:nvSpPr>
        <p:spPr/>
        <p:txBody>
          <a:bodyPr/>
          <a:lstStyle/>
          <a:p>
            <a:pPr marL="0" indent="0">
              <a:buNone/>
            </a:pPr>
            <a:endParaRPr lang="he-IL" dirty="0"/>
          </a:p>
          <a:p>
            <a:r>
              <a:rPr lang="he-IL" dirty="0"/>
              <a:t>שימוש תקין:</a:t>
            </a:r>
          </a:p>
          <a:p>
            <a:endParaRPr lang="he-IL" dirty="0"/>
          </a:p>
          <a:p>
            <a:endParaRPr lang="he-IL" dirty="0"/>
          </a:p>
          <a:p>
            <a:endParaRPr lang="he-IL" dirty="0"/>
          </a:p>
          <a:p>
            <a:endParaRPr lang="he-IL" dirty="0"/>
          </a:p>
          <a:p>
            <a:endParaRPr lang="he-IL" dirty="0"/>
          </a:p>
          <a:p>
            <a:r>
              <a:rPr lang="he-IL" dirty="0"/>
              <a:t>פלט:</a:t>
            </a:r>
            <a:endParaRPr lang="en-US" dirty="0"/>
          </a:p>
        </p:txBody>
      </p:sp>
      <p:pic>
        <p:nvPicPr>
          <p:cNvPr id="10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3103" t="19923" r="73880" b="55556"/>
          <a:stretch/>
        </p:blipFill>
        <p:spPr bwMode="auto">
          <a:xfrm>
            <a:off x="395536" y="2420885"/>
            <a:ext cx="6901697" cy="23042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328" t="21915" r="76724" b="53563"/>
          <a:stretch/>
        </p:blipFill>
        <p:spPr bwMode="auto">
          <a:xfrm>
            <a:off x="395536" y="1249550"/>
            <a:ext cx="2009753" cy="10640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074"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444" t="5722" r="70487" b="53810"/>
          <a:stretch/>
        </p:blipFill>
        <p:spPr bwMode="auto">
          <a:xfrm>
            <a:off x="587329" y="5086591"/>
            <a:ext cx="2688527" cy="1222729"/>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91785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029"/>
                                        </p:tgtEl>
                                        <p:attrNameLst>
                                          <p:attrName>style.visibility</p:attrName>
                                        </p:attrNameLst>
                                      </p:cBhvr>
                                      <p:to>
                                        <p:strVal val="visible"/>
                                      </p:to>
                                    </p:set>
                                    <p:animEffect transition="in" filter="fade">
                                      <p:cBhvr>
                                        <p:cTn id="9" dur="500"/>
                                        <p:tgtEl>
                                          <p:spTgt spid="102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7" end="7"/>
                                            </p:txEl>
                                          </p:spTgt>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3074"/>
                                        </p:tgtEl>
                                        <p:attrNameLst>
                                          <p:attrName>style.visibility</p:attrName>
                                        </p:attrNameLst>
                                      </p:cBhvr>
                                      <p:to>
                                        <p:strVal val="visible"/>
                                      </p:to>
                                    </p:set>
                                    <p:animEffect transition="in" filter="fade">
                                      <p:cBhvr>
                                        <p:cTn id="16"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pPr rtl="0"/>
            <a:r>
              <a:rPr lang="en-US" dirty="0"/>
              <a:t> public &amp; private</a:t>
            </a:r>
            <a:endParaRPr lang="he-IL" dirty="0"/>
          </a:p>
        </p:txBody>
      </p:sp>
      <p:sp>
        <p:nvSpPr>
          <p:cNvPr id="4" name="מציין מיקום טקסט 3"/>
          <p:cNvSpPr>
            <a:spLocks noGrp="1"/>
          </p:cNvSpPr>
          <p:nvPr>
            <p:ph type="body" sz="quarter" idx="17"/>
          </p:nvPr>
        </p:nvSpPr>
        <p:spPr/>
        <p:txBody>
          <a:bodyPr/>
          <a:lstStyle/>
          <a:p>
            <a:pPr marL="0" indent="0">
              <a:buNone/>
            </a:pPr>
            <a:endParaRPr lang="he-IL" dirty="0"/>
          </a:p>
          <a:p>
            <a:r>
              <a:rPr lang="he-IL" dirty="0"/>
              <a:t>שימוש לא תקין:</a:t>
            </a:r>
            <a:endParaRPr lang="en-US" dirty="0"/>
          </a:p>
        </p:txBody>
      </p:sp>
      <p:pic>
        <p:nvPicPr>
          <p:cNvPr id="103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1551" t="19732" r="73336" b="57441"/>
          <a:stretch/>
        </p:blipFill>
        <p:spPr bwMode="auto">
          <a:xfrm>
            <a:off x="185983" y="2492896"/>
            <a:ext cx="6968359" cy="35630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328" t="21915" r="76724" b="53563"/>
          <a:stretch/>
        </p:blipFill>
        <p:spPr bwMode="auto">
          <a:xfrm>
            <a:off x="185983" y="1220918"/>
            <a:ext cx="2009753" cy="10640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9383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031"/>
                                        </p:tgtEl>
                                        <p:attrNameLst>
                                          <p:attrName>style.visibility</p:attrName>
                                        </p:attrNameLst>
                                      </p:cBhvr>
                                      <p:to>
                                        <p:strVal val="visible"/>
                                      </p:to>
                                    </p:set>
                                    <p:animEffect transition="in" filter="fade">
                                      <p:cBhvr>
                                        <p:cTn id="9"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pPr rtl="0"/>
            <a:r>
              <a:rPr lang="en-US" dirty="0"/>
              <a:t> public &amp; private</a:t>
            </a:r>
            <a:endParaRPr lang="he-IL" dirty="0"/>
          </a:p>
        </p:txBody>
      </p:sp>
      <p:sp>
        <p:nvSpPr>
          <p:cNvPr id="4" name="מציין מיקום טקסט 3"/>
          <p:cNvSpPr>
            <a:spLocks noGrp="1"/>
          </p:cNvSpPr>
          <p:nvPr>
            <p:ph type="body" sz="quarter" idx="17"/>
          </p:nvPr>
        </p:nvSpPr>
        <p:spPr/>
        <p:txBody>
          <a:bodyPr/>
          <a:lstStyle/>
          <a:p>
            <a:pPr marL="0" indent="0">
              <a:buNone/>
            </a:pPr>
            <a:endParaRPr lang="he-IL" dirty="0"/>
          </a:p>
          <a:p>
            <a:r>
              <a:rPr lang="he-IL" dirty="0"/>
              <a:t>שימוש פנימי בפונקציות פרטיות:</a:t>
            </a:r>
            <a:endParaRPr lang="en-US"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8" t="21915" r="76724" b="53563"/>
          <a:stretch/>
        </p:blipFill>
        <p:spPr bwMode="auto">
          <a:xfrm>
            <a:off x="185983" y="1220918"/>
            <a:ext cx="2009753" cy="10640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409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6667" r="44569" b="41667"/>
          <a:stretch/>
        </p:blipFill>
        <p:spPr bwMode="auto">
          <a:xfrm>
            <a:off x="185983" y="2636912"/>
            <a:ext cx="8532440" cy="36077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3134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099"/>
                                        </p:tgtEl>
                                        <p:attrNameLst>
                                          <p:attrName>style.visibility</p:attrName>
                                        </p:attrNameLst>
                                      </p:cBhvr>
                                      <p:to>
                                        <p:strVal val="visible"/>
                                      </p:to>
                                    </p:set>
                                    <p:animEffect transition="in" filter="fade">
                                      <p:cBhvr>
                                        <p:cTn id="9"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pPr rtl="0"/>
            <a:r>
              <a:rPr lang="en-US" dirty="0"/>
              <a:t> public &amp; private</a:t>
            </a:r>
            <a:endParaRPr lang="he-IL" dirty="0"/>
          </a:p>
        </p:txBody>
      </p:sp>
      <p:sp>
        <p:nvSpPr>
          <p:cNvPr id="4" name="מציין מיקום טקסט 3"/>
          <p:cNvSpPr>
            <a:spLocks noGrp="1"/>
          </p:cNvSpPr>
          <p:nvPr>
            <p:ph type="body" sz="quarter" idx="17"/>
          </p:nvPr>
        </p:nvSpPr>
        <p:spPr/>
        <p:txBody>
          <a:bodyPr/>
          <a:lstStyle/>
          <a:p>
            <a:pPr marL="0" indent="0">
              <a:buNone/>
            </a:pPr>
            <a:endParaRPr lang="he-IL" dirty="0"/>
          </a:p>
          <a:p>
            <a:r>
              <a:rPr lang="he-IL" dirty="0"/>
              <a:t>שימוש פנימי בפונקציות פרטיות:</a:t>
            </a:r>
            <a:endParaRPr lang="en-US"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8" t="21915" r="76724" b="53563"/>
          <a:stretch/>
        </p:blipFill>
        <p:spPr bwMode="auto">
          <a:xfrm>
            <a:off x="185983" y="1220918"/>
            <a:ext cx="2009753" cy="10640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512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724" t="50000" r="77845" b="16475"/>
          <a:stretch/>
        </p:blipFill>
        <p:spPr bwMode="auto">
          <a:xfrm>
            <a:off x="467544" y="2708920"/>
            <a:ext cx="6848978" cy="37294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7615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animEffect transition="in" filter="fade">
                                      <p:cBhvr>
                                        <p:cTn id="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err="1"/>
              <a:t>cin</a:t>
            </a:r>
            <a:endParaRPr lang="he-IL" dirty="0"/>
          </a:p>
        </p:txBody>
      </p:sp>
      <p:sp>
        <p:nvSpPr>
          <p:cNvPr id="4" name="מציין מיקום טקסט 3"/>
          <p:cNvSpPr>
            <a:spLocks noGrp="1"/>
          </p:cNvSpPr>
          <p:nvPr>
            <p:ph type="body" sz="quarter" idx="17"/>
          </p:nvPr>
        </p:nvSpPr>
        <p:spPr/>
        <p:txBody>
          <a:bodyPr/>
          <a:lstStyle/>
          <a:p>
            <a:r>
              <a:rPr lang="he-IL" dirty="0"/>
              <a:t>דוגמא:</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741" y="5085184"/>
            <a:ext cx="4976379" cy="1224136"/>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grpSp>
        <p:nvGrpSpPr>
          <p:cNvPr id="5" name="Group 4">
            <a:extLst>
              <a:ext uri="{FF2B5EF4-FFF2-40B4-BE49-F238E27FC236}">
                <a16:creationId xmlns:a16="http://schemas.microsoft.com/office/drawing/2014/main" id="{D117101A-A936-491A-BC68-53B13D5F6080}"/>
              </a:ext>
            </a:extLst>
          </p:cNvPr>
          <p:cNvGrpSpPr/>
          <p:nvPr/>
        </p:nvGrpSpPr>
        <p:grpSpPr>
          <a:xfrm>
            <a:off x="467544" y="1614661"/>
            <a:ext cx="8409062" cy="3038475"/>
            <a:chOff x="467544" y="1614661"/>
            <a:chExt cx="8409062" cy="3038475"/>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1614661"/>
              <a:ext cx="8409062" cy="3038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3" name="TextBox 2">
              <a:extLst>
                <a:ext uri="{FF2B5EF4-FFF2-40B4-BE49-F238E27FC236}">
                  <a16:creationId xmlns:a16="http://schemas.microsoft.com/office/drawing/2014/main" id="{C1868057-93E9-4110-A9E4-4E7BDAA285B2}"/>
                </a:ext>
              </a:extLst>
            </p:cNvPr>
            <p:cNvSpPr txBox="1"/>
            <p:nvPr/>
          </p:nvSpPr>
          <p:spPr>
            <a:xfrm>
              <a:off x="467544" y="1614661"/>
              <a:ext cx="416000" cy="246221"/>
            </a:xfrm>
            <a:prstGeom prst="rect">
              <a:avLst/>
            </a:prstGeom>
            <a:solidFill>
              <a:schemeClr val="bg1"/>
            </a:solidFill>
          </p:spPr>
          <p:txBody>
            <a:bodyPr wrap="square" rtlCol="0">
              <a:spAutoFit/>
            </a:bodyPr>
            <a:lstStyle/>
            <a:p>
              <a:r>
                <a:rPr lang="en-US" sz="1000" dirty="0">
                  <a:solidFill>
                    <a:srgbClr val="3430FF"/>
                  </a:solidFill>
                  <a:latin typeface="Consolas" panose="020B0609020204030204" pitchFamily="49" charset="0"/>
                </a:rPr>
                <a:t>int</a:t>
              </a:r>
            </a:p>
          </p:txBody>
        </p:sp>
      </p:grpSp>
    </p:spTree>
    <p:extLst>
      <p:ext uri="{BB962C8B-B14F-4D97-AF65-F5344CB8AC3E}">
        <p14:creationId xmlns:p14="http://schemas.microsoft.com/office/powerpoint/2010/main" val="17102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 public &amp; private</a:t>
            </a:r>
            <a:endParaRPr lang="he-IL" dirty="0"/>
          </a:p>
        </p:txBody>
      </p:sp>
      <p:sp>
        <p:nvSpPr>
          <p:cNvPr id="4" name="מציין מיקום טקסט 3"/>
          <p:cNvSpPr>
            <a:spLocks noGrp="1"/>
          </p:cNvSpPr>
          <p:nvPr>
            <p:ph type="body" sz="quarter" idx="17"/>
          </p:nvPr>
        </p:nvSpPr>
        <p:spPr/>
        <p:txBody>
          <a:bodyPr/>
          <a:lstStyle/>
          <a:p>
            <a:r>
              <a:rPr lang="he-IL" dirty="0"/>
              <a:t>ה-</a:t>
            </a:r>
            <a:r>
              <a:rPr lang="en-US" dirty="0"/>
              <a:t>class members</a:t>
            </a:r>
            <a:r>
              <a:rPr lang="he-IL" dirty="0"/>
              <a:t> שה-</a:t>
            </a:r>
            <a:r>
              <a:rPr lang="en-US" dirty="0"/>
              <a:t>Access Modifier</a:t>
            </a:r>
            <a:r>
              <a:rPr lang="he-IL" dirty="0"/>
              <a:t> שלהם הוא "</a:t>
            </a:r>
            <a:r>
              <a:rPr lang="en-US" dirty="0"/>
              <a:t>public</a:t>
            </a:r>
            <a:r>
              <a:rPr lang="he-IL" dirty="0"/>
              <a:t>", הם הממשק של המחלקה</a:t>
            </a:r>
          </a:p>
          <a:p>
            <a:r>
              <a:rPr lang="he-IL" dirty="0"/>
              <a:t>דוגמא מהעולם שלנו:</a:t>
            </a:r>
          </a:p>
          <a:p>
            <a:pPr lvl="1"/>
            <a:r>
              <a:rPr lang="he-IL" dirty="0"/>
              <a:t>שואב אבק שהוא רובוט. פונקציה ציבורית שכולם יכולים להשתמש בה: "התחל לנקות"</a:t>
            </a:r>
          </a:p>
          <a:p>
            <a:pPr lvl="1"/>
            <a:r>
              <a:rPr lang="he-IL" dirty="0"/>
              <a:t>פונקציה שאינה ציבורית לכולם אלא רק לרובוט: "חשב מסלול"</a:t>
            </a:r>
          </a:p>
          <a:p>
            <a:pPr lvl="1"/>
            <a:r>
              <a:rPr lang="he-IL" dirty="0"/>
              <a:t>הממשק של הרובוט הוא כפתור שמתחיל את פעולת הניקוי. אין כפתור שמבצע פעולה של חישוב מסלול.</a:t>
            </a:r>
          </a:p>
          <a:p>
            <a:pPr lvl="1"/>
            <a:endParaRPr lang="he-IL" dirty="0"/>
          </a:p>
        </p:txBody>
      </p:sp>
    </p:spTree>
    <p:extLst>
      <p:ext uri="{BB962C8B-B14F-4D97-AF65-F5344CB8AC3E}">
        <p14:creationId xmlns:p14="http://schemas.microsoft.com/office/powerpoint/2010/main" val="189519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he-IL"/>
              <a:t>כימוס - יתרונות</a:t>
            </a:r>
            <a:endParaRPr lang="he-IL" dirty="0"/>
          </a:p>
        </p:txBody>
      </p:sp>
      <p:sp>
        <p:nvSpPr>
          <p:cNvPr id="4" name="מציין מיקום טקסט 3"/>
          <p:cNvSpPr>
            <a:spLocks noGrp="1"/>
          </p:cNvSpPr>
          <p:nvPr>
            <p:ph type="body" sz="quarter" idx="17"/>
          </p:nvPr>
        </p:nvSpPr>
        <p:spPr/>
        <p:txBody>
          <a:bodyPr/>
          <a:lstStyle/>
          <a:p>
            <a:r>
              <a:rPr lang="he-IL" dirty="0"/>
              <a:t>נוחות</a:t>
            </a:r>
          </a:p>
          <a:p>
            <a:r>
              <a:rPr lang="he-IL" dirty="0"/>
              <a:t>מודולריות</a:t>
            </a:r>
          </a:p>
          <a:p>
            <a:r>
              <a:rPr lang="he-IL" dirty="0"/>
              <a:t>הרשאות</a:t>
            </a:r>
            <a:endParaRPr lang="en-US" dirty="0"/>
          </a:p>
          <a:p>
            <a:pPr marL="0" indent="0">
              <a:buNone/>
            </a:pPr>
            <a:endParaRPr lang="he-IL" dirty="0"/>
          </a:p>
          <a:p>
            <a:endParaRPr lang="he-IL" dirty="0"/>
          </a:p>
        </p:txBody>
      </p:sp>
      <p:pic>
        <p:nvPicPr>
          <p:cNvPr id="25602" name="Picture 2" descr="Image result for secr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7973" y="2670771"/>
            <a:ext cx="4888055" cy="2558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01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6" presetClass="entr" presetSubtype="16" fill="hold" nodeType="withEffect">
                                  <p:stCondLst>
                                    <p:cond delay="0"/>
                                  </p:stCondLst>
                                  <p:childTnLst>
                                    <p:set>
                                      <p:cBhvr>
                                        <p:cTn id="16" dur="1" fill="hold">
                                          <p:stCondLst>
                                            <p:cond delay="0"/>
                                          </p:stCondLst>
                                        </p:cTn>
                                        <p:tgtEl>
                                          <p:spTgt spid="25602"/>
                                        </p:tgtEl>
                                        <p:attrNameLst>
                                          <p:attrName>style.visibility</p:attrName>
                                        </p:attrNameLst>
                                      </p:cBhvr>
                                      <p:to>
                                        <p:strVal val="visible"/>
                                      </p:to>
                                    </p:set>
                                    <p:animEffect transition="in" filter="circle(in)">
                                      <p:cBhvr>
                                        <p:cTn id="17" dur="2000"/>
                                        <p:tgtEl>
                                          <p:spTgt spid="2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62500" lnSpcReduction="20000"/>
          </a:bodyPr>
          <a:lstStyle/>
          <a:p>
            <a:r>
              <a:rPr lang="he-IL" dirty="0"/>
              <a:t>עקרונות בסיסיים </a:t>
            </a:r>
            <a:r>
              <a:rPr lang="he-IL" dirty="0" err="1"/>
              <a:t>בכימוס</a:t>
            </a:r>
            <a:endParaRPr lang="he-IL" dirty="0"/>
          </a:p>
        </p:txBody>
      </p:sp>
      <p:sp>
        <p:nvSpPr>
          <p:cNvPr id="4" name="מציין מיקום טקסט 3"/>
          <p:cNvSpPr>
            <a:spLocks noGrp="1"/>
          </p:cNvSpPr>
          <p:nvPr>
            <p:ph type="body" sz="quarter" idx="17"/>
          </p:nvPr>
        </p:nvSpPr>
        <p:spPr/>
        <p:txBody>
          <a:bodyPr>
            <a:normAutofit/>
          </a:bodyPr>
          <a:lstStyle/>
          <a:p>
            <a:r>
              <a:rPr lang="he-IL" b="1" dirty="0"/>
              <a:t>תמיד</a:t>
            </a:r>
            <a:r>
              <a:rPr lang="he-IL" dirty="0"/>
              <a:t> השדות של המחלקה יסווגו כ</a:t>
            </a:r>
            <a:r>
              <a:rPr lang="en-US" dirty="0"/>
              <a:t>private </a:t>
            </a:r>
          </a:p>
          <a:p>
            <a:pPr lvl="1"/>
            <a:r>
              <a:rPr lang="he-IL" dirty="0"/>
              <a:t>ברירת המחדל של מחלקה</a:t>
            </a:r>
          </a:p>
          <a:p>
            <a:r>
              <a:rPr lang="he-IL" b="1" dirty="0"/>
              <a:t>תמיד</a:t>
            </a:r>
            <a:r>
              <a:rPr lang="he-IL" dirty="0"/>
              <a:t> הפונקציות שמהוות את הממשק של המחלקה יסווגו כ </a:t>
            </a:r>
            <a:r>
              <a:rPr lang="en-US" dirty="0"/>
              <a:t>public</a:t>
            </a:r>
            <a:r>
              <a:rPr lang="he-IL" dirty="0"/>
              <a:t> </a:t>
            </a:r>
          </a:p>
          <a:p>
            <a:r>
              <a:rPr lang="he-IL" dirty="0"/>
              <a:t>ניתן ליצור מחלקה גם ע"י שימוש ב </a:t>
            </a:r>
            <a:r>
              <a:rPr lang="en-US" dirty="0" err="1"/>
              <a:t>struct</a:t>
            </a:r>
            <a:r>
              <a:rPr lang="he-IL" dirty="0"/>
              <a:t> </a:t>
            </a:r>
          </a:p>
          <a:p>
            <a:pPr lvl="1"/>
            <a:r>
              <a:rPr lang="he-IL" dirty="0"/>
              <a:t>ניתן ליצור שדות ופעולות</a:t>
            </a:r>
          </a:p>
          <a:p>
            <a:pPr lvl="1"/>
            <a:r>
              <a:rPr lang="he-IL" dirty="0"/>
              <a:t>ההבדל לעומת מחלקה </a:t>
            </a:r>
            <a:r>
              <a:rPr lang="he-IL" dirty="0" err="1"/>
              <a:t>שב"מ</a:t>
            </a:r>
            <a:r>
              <a:rPr lang="he-IL" dirty="0"/>
              <a:t> של ה-</a:t>
            </a:r>
            <a:r>
              <a:rPr lang="en-US" dirty="0"/>
              <a:t>class members</a:t>
            </a:r>
            <a:r>
              <a:rPr lang="he-IL" dirty="0"/>
              <a:t> הם </a:t>
            </a:r>
            <a:r>
              <a:rPr lang="en-US" dirty="0"/>
              <a:t>public </a:t>
            </a:r>
            <a:r>
              <a:rPr lang="he-IL" dirty="0"/>
              <a:t> </a:t>
            </a:r>
          </a:p>
          <a:p>
            <a:pPr lvl="1"/>
            <a:r>
              <a:rPr lang="he-IL" dirty="0"/>
              <a:t>לכן תמיד כדי ליצור מחלקה נשתמש ב-</a:t>
            </a:r>
            <a:r>
              <a:rPr lang="en-US" dirty="0"/>
              <a:t>class</a:t>
            </a:r>
            <a:endParaRPr lang="he-IL" dirty="0"/>
          </a:p>
        </p:txBody>
      </p:sp>
    </p:spTree>
    <p:extLst>
      <p:ext uri="{BB962C8B-B14F-4D97-AF65-F5344CB8AC3E}">
        <p14:creationId xmlns:p14="http://schemas.microsoft.com/office/powerpoint/2010/main" val="382960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Getters/Setters</a:t>
            </a:r>
            <a:endParaRPr lang="he-IL" dirty="0"/>
          </a:p>
          <a:p>
            <a:r>
              <a:rPr lang="he-IL" dirty="0"/>
              <a:t>פעולות גישה</a:t>
            </a:r>
          </a:p>
        </p:txBody>
      </p:sp>
    </p:spTree>
    <p:extLst>
      <p:ext uri="{BB962C8B-B14F-4D97-AF65-F5344CB8AC3E}">
        <p14:creationId xmlns:p14="http://schemas.microsoft.com/office/powerpoint/2010/main" val="3089057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en-US" dirty="0"/>
              <a:t>Getter</a:t>
            </a:r>
            <a:r>
              <a:rPr lang="he-IL" dirty="0"/>
              <a:t>-ים</a:t>
            </a:r>
            <a:endParaRPr lang="en-US" dirty="0"/>
          </a:p>
          <a:p>
            <a:r>
              <a:rPr lang="en-US" dirty="0"/>
              <a:t>Setter</a:t>
            </a:r>
            <a:r>
              <a:rPr lang="he-IL" dirty="0"/>
              <a:t>-ים</a:t>
            </a:r>
          </a:p>
        </p:txBody>
      </p:sp>
      <p:sp>
        <p:nvSpPr>
          <p:cNvPr id="4" name="מציין מיקום טקסט 3"/>
          <p:cNvSpPr>
            <a:spLocks noGrp="1"/>
          </p:cNvSpPr>
          <p:nvPr>
            <p:ph type="body" sz="quarter" idx="17"/>
          </p:nvPr>
        </p:nvSpPr>
        <p:spPr>
          <a:xfrm>
            <a:off x="1043608" y="1052736"/>
            <a:ext cx="7993062" cy="5500464"/>
          </a:xfrm>
        </p:spPr>
        <p:txBody>
          <a:bodyPr>
            <a:normAutofit/>
          </a:bodyPr>
          <a:lstStyle/>
          <a:p>
            <a:r>
              <a:rPr lang="he-IL" dirty="0"/>
              <a:t>שיטה שעוזרת ליישם את עקרונות </a:t>
            </a:r>
            <a:r>
              <a:rPr lang="he-IL" dirty="0" err="1"/>
              <a:t>הכימוס</a:t>
            </a:r>
            <a:endParaRPr lang="he-IL" dirty="0"/>
          </a:p>
          <a:p>
            <a:r>
              <a:rPr lang="he-IL" dirty="0"/>
              <a:t>על פי עקרונות </a:t>
            </a:r>
            <a:r>
              <a:rPr lang="he-IL" dirty="0" err="1"/>
              <a:t>הכימוס</a:t>
            </a:r>
            <a:r>
              <a:rPr lang="he-IL" dirty="0"/>
              <a:t>:</a:t>
            </a:r>
          </a:p>
          <a:p>
            <a:pPr lvl="1"/>
            <a:r>
              <a:rPr lang="he-IL" dirty="0"/>
              <a:t>שדות של המחלקה יסווגו כ</a:t>
            </a:r>
            <a:r>
              <a:rPr lang="en-US" dirty="0"/>
              <a:t>private </a:t>
            </a:r>
          </a:p>
          <a:p>
            <a:pPr lvl="1"/>
            <a:r>
              <a:rPr lang="he-IL" dirty="0"/>
              <a:t>פונקציות שמהוות את הממשק יסווגו כ </a:t>
            </a:r>
            <a:r>
              <a:rPr lang="en-US" dirty="0"/>
              <a:t>public</a:t>
            </a:r>
            <a:r>
              <a:rPr lang="he-IL" dirty="0"/>
              <a:t> </a:t>
            </a:r>
          </a:p>
          <a:p>
            <a:r>
              <a:rPr lang="he-IL" dirty="0"/>
              <a:t>מה קורה כשהמחלקה צריכה לספק גישה לפחות לאחד מהשדות שלה?</a:t>
            </a:r>
          </a:p>
        </p:txBody>
      </p:sp>
    </p:spTree>
    <p:extLst>
      <p:ext uri="{BB962C8B-B14F-4D97-AF65-F5344CB8AC3E}">
        <p14:creationId xmlns:p14="http://schemas.microsoft.com/office/powerpoint/2010/main" val="166355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en-US" dirty="0"/>
              <a:t>Getter</a:t>
            </a:r>
            <a:r>
              <a:rPr lang="he-IL" dirty="0"/>
              <a:t>-ים</a:t>
            </a:r>
            <a:endParaRPr lang="en-US" dirty="0"/>
          </a:p>
          <a:p>
            <a:r>
              <a:rPr lang="en-US" dirty="0"/>
              <a:t>Setter</a:t>
            </a:r>
            <a:r>
              <a:rPr lang="he-IL" dirty="0"/>
              <a:t>-ים</a:t>
            </a:r>
          </a:p>
        </p:txBody>
      </p:sp>
      <p:sp>
        <p:nvSpPr>
          <p:cNvPr id="4" name="מציין מיקום טקסט 3"/>
          <p:cNvSpPr>
            <a:spLocks noGrp="1"/>
          </p:cNvSpPr>
          <p:nvPr>
            <p:ph type="body" sz="quarter" idx="17"/>
          </p:nvPr>
        </p:nvSpPr>
        <p:spPr>
          <a:xfrm>
            <a:off x="1043608" y="1052736"/>
            <a:ext cx="7993062" cy="5500464"/>
          </a:xfrm>
        </p:spPr>
        <p:txBody>
          <a:bodyPr>
            <a:normAutofit/>
          </a:bodyPr>
          <a:lstStyle/>
          <a:p>
            <a:r>
              <a:rPr lang="he-IL" dirty="0"/>
              <a:t>פתרון 1:</a:t>
            </a:r>
          </a:p>
          <a:p>
            <a:pPr lvl="1"/>
            <a:r>
              <a:rPr lang="he-IL" dirty="0"/>
              <a:t>להפוך את השדה/שדות ל-</a:t>
            </a:r>
            <a:r>
              <a:rPr lang="en-US" dirty="0"/>
              <a:t>public</a:t>
            </a:r>
            <a:endParaRPr lang="he-IL" dirty="0"/>
          </a:p>
          <a:p>
            <a:pPr lvl="1"/>
            <a:endParaRPr lang="he-IL" dirty="0"/>
          </a:p>
          <a:p>
            <a:pPr lvl="1"/>
            <a:endParaRPr lang="he-IL" dirty="0"/>
          </a:p>
          <a:p>
            <a:r>
              <a:rPr lang="he-IL" dirty="0"/>
              <a:t>בעיות?</a:t>
            </a:r>
          </a:p>
          <a:p>
            <a:endParaRPr lang="he-IL" dirty="0"/>
          </a:p>
          <a:p>
            <a:endParaRPr lang="he-IL" dirty="0"/>
          </a:p>
          <a:p>
            <a:endParaRPr lang="he-IL" dirty="0"/>
          </a:p>
          <a:p>
            <a:endParaRPr lang="he-IL" dirty="0"/>
          </a:p>
          <a:p>
            <a:pPr lvl="1"/>
            <a:r>
              <a:rPr lang="he-IL" dirty="0"/>
              <a:t>אין אפשרות לשמור על תקינות ערכי המאפיין</a:t>
            </a:r>
          </a:p>
          <a:p>
            <a:pPr lvl="1"/>
            <a:r>
              <a:rPr lang="he-IL" dirty="0"/>
              <a:t>אין אפשרות להגדיר מאפיין ל"קריאה בלבד" / "כתיבה בלבד"</a:t>
            </a:r>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932" t="32145" r="72155" b="44253"/>
          <a:stretch/>
        </p:blipFill>
        <p:spPr bwMode="auto">
          <a:xfrm>
            <a:off x="259838" y="1126574"/>
            <a:ext cx="3779912" cy="20142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614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1350" t="6482" r="74488" b="87036"/>
          <a:stretch/>
        </p:blipFill>
        <p:spPr bwMode="auto">
          <a:xfrm>
            <a:off x="6156176" y="4103425"/>
            <a:ext cx="2691524" cy="325540"/>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pic>
        <p:nvPicPr>
          <p:cNvPr id="6151"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3448" t="39540" r="62672" b="32261"/>
          <a:stretch/>
        </p:blipFill>
        <p:spPr bwMode="auto">
          <a:xfrm>
            <a:off x="259837" y="3294087"/>
            <a:ext cx="5654447" cy="19442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9691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147"/>
                                        </p:tgtEl>
                                        <p:attrNameLst>
                                          <p:attrName>style.visibility</p:attrName>
                                        </p:attrNameLst>
                                      </p:cBhvr>
                                      <p:to>
                                        <p:strVal val="visible"/>
                                      </p:to>
                                    </p:set>
                                    <p:animEffect transition="in" filter="fade">
                                      <p:cBhvr>
                                        <p:cTn id="13" dur="500"/>
                                        <p:tgtEl>
                                          <p:spTgt spid="614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51"/>
                                        </p:tgtEl>
                                        <p:attrNameLst>
                                          <p:attrName>style.visibility</p:attrName>
                                        </p:attrNameLst>
                                      </p:cBhvr>
                                      <p:to>
                                        <p:strVal val="visible"/>
                                      </p:to>
                                    </p:set>
                                    <p:animEffect transition="in" filter="fade">
                                      <p:cBhvr>
                                        <p:cTn id="22" dur="500"/>
                                        <p:tgtEl>
                                          <p:spTgt spid="61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49"/>
                                        </p:tgtEl>
                                        <p:attrNameLst>
                                          <p:attrName>style.visibility</p:attrName>
                                        </p:attrNameLst>
                                      </p:cBhvr>
                                      <p:to>
                                        <p:strVal val="visible"/>
                                      </p:to>
                                    </p:set>
                                    <p:animEffect transition="in" filter="fade">
                                      <p:cBhvr>
                                        <p:cTn id="27" dur="500"/>
                                        <p:tgtEl>
                                          <p:spTgt spid="614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en-US" dirty="0"/>
              <a:t>Getter</a:t>
            </a:r>
            <a:r>
              <a:rPr lang="he-IL" dirty="0"/>
              <a:t>-ים</a:t>
            </a:r>
            <a:endParaRPr lang="en-US" dirty="0"/>
          </a:p>
          <a:p>
            <a:r>
              <a:rPr lang="en-US" dirty="0"/>
              <a:t>Setter</a:t>
            </a:r>
            <a:r>
              <a:rPr lang="he-IL" dirty="0"/>
              <a:t>-ים</a:t>
            </a:r>
          </a:p>
        </p:txBody>
      </p:sp>
      <p:sp>
        <p:nvSpPr>
          <p:cNvPr id="4" name="מציין מיקום טקסט 3"/>
          <p:cNvSpPr>
            <a:spLocks noGrp="1"/>
          </p:cNvSpPr>
          <p:nvPr>
            <p:ph type="body" sz="quarter" idx="17"/>
          </p:nvPr>
        </p:nvSpPr>
        <p:spPr>
          <a:xfrm>
            <a:off x="1043608" y="1052736"/>
            <a:ext cx="7993062" cy="5500464"/>
          </a:xfrm>
        </p:spPr>
        <p:txBody>
          <a:bodyPr>
            <a:normAutofit/>
          </a:bodyPr>
          <a:lstStyle/>
          <a:p>
            <a:r>
              <a:rPr lang="he-IL" dirty="0"/>
              <a:t>פתרון 2:</a:t>
            </a:r>
          </a:p>
          <a:p>
            <a:pPr lvl="1"/>
            <a:r>
              <a:rPr lang="he-IL" dirty="0"/>
              <a:t>פונקציות גישה ציבוריות</a:t>
            </a:r>
          </a:p>
          <a:p>
            <a:pPr lvl="1"/>
            <a:endParaRPr lang="he-IL" dirty="0"/>
          </a:p>
          <a:p>
            <a:pPr lvl="1"/>
            <a:endParaRPr lang="he-IL" dirty="0"/>
          </a:p>
          <a:p>
            <a:pPr marL="0" indent="0">
              <a:buNone/>
            </a:pPr>
            <a:endParaRPr lang="he-IL" dirty="0"/>
          </a:p>
          <a:p>
            <a:endParaRPr lang="he-IL" dirty="0"/>
          </a:p>
          <a:p>
            <a:endParaRPr lang="he-IL" dirty="0"/>
          </a:p>
        </p:txBody>
      </p:sp>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328" t="41226" r="74138" b="23371"/>
          <a:stretch/>
        </p:blipFill>
        <p:spPr bwMode="auto">
          <a:xfrm>
            <a:off x="323528" y="980729"/>
            <a:ext cx="3888432" cy="25202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717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2154" t="40422" r="80690" b="21571"/>
          <a:stretch/>
        </p:blipFill>
        <p:spPr bwMode="auto">
          <a:xfrm>
            <a:off x="323528" y="3645024"/>
            <a:ext cx="3137338" cy="27577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321460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170"/>
                                        </p:tgtEl>
                                        <p:attrNameLst>
                                          <p:attrName>style.visibility</p:attrName>
                                        </p:attrNameLst>
                                      </p:cBhvr>
                                      <p:to>
                                        <p:strVal val="visible"/>
                                      </p:to>
                                    </p:set>
                                    <p:animEffect transition="in" filter="fade">
                                      <p:cBhvr>
                                        <p:cTn id="13" dur="500"/>
                                        <p:tgtEl>
                                          <p:spTgt spid="717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171"/>
                                        </p:tgtEl>
                                        <p:attrNameLst>
                                          <p:attrName>style.visibility</p:attrName>
                                        </p:attrNameLst>
                                      </p:cBhvr>
                                      <p:to>
                                        <p:strVal val="visible"/>
                                      </p:to>
                                    </p:set>
                                    <p:animEffect transition="in" filter="fade">
                                      <p:cBhvr>
                                        <p:cTn id="18"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en-US" dirty="0"/>
              <a:t>Getter</a:t>
            </a:r>
            <a:r>
              <a:rPr lang="he-IL" dirty="0"/>
              <a:t>-ים</a:t>
            </a:r>
            <a:endParaRPr lang="en-US" dirty="0"/>
          </a:p>
          <a:p>
            <a:r>
              <a:rPr lang="en-US" dirty="0"/>
              <a:t>Setter</a:t>
            </a:r>
            <a:r>
              <a:rPr lang="he-IL" dirty="0"/>
              <a:t>-ים</a:t>
            </a:r>
          </a:p>
        </p:txBody>
      </p:sp>
      <p:sp>
        <p:nvSpPr>
          <p:cNvPr id="4" name="מציין מיקום טקסט 3"/>
          <p:cNvSpPr>
            <a:spLocks noGrp="1"/>
          </p:cNvSpPr>
          <p:nvPr>
            <p:ph type="body" sz="quarter" idx="17"/>
          </p:nvPr>
        </p:nvSpPr>
        <p:spPr>
          <a:xfrm>
            <a:off x="1043608" y="1052736"/>
            <a:ext cx="7993062" cy="5500464"/>
          </a:xfrm>
        </p:spPr>
        <p:txBody>
          <a:bodyPr>
            <a:normAutofit/>
          </a:bodyPr>
          <a:lstStyle/>
          <a:p>
            <a:r>
              <a:rPr lang="he-IL" dirty="0"/>
              <a:t>פתרון 2 - המשך:</a:t>
            </a:r>
          </a:p>
          <a:p>
            <a:pPr lvl="1"/>
            <a:r>
              <a:rPr lang="he-IL" dirty="0"/>
              <a:t>פונקציות גישה ציבוריות</a:t>
            </a:r>
          </a:p>
          <a:p>
            <a:pPr lvl="1"/>
            <a:endParaRPr lang="he-IL" dirty="0"/>
          </a:p>
          <a:p>
            <a:pPr lvl="1"/>
            <a:endParaRPr lang="he-IL" dirty="0"/>
          </a:p>
          <a:p>
            <a:pPr marL="0" indent="0">
              <a:buNone/>
            </a:pPr>
            <a:endParaRPr lang="he-IL" dirty="0"/>
          </a:p>
          <a:p>
            <a:endParaRPr lang="he-IL" dirty="0"/>
          </a:p>
          <a:p>
            <a:endParaRPr lang="he-IL"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8" t="41226" r="74138" b="23371"/>
          <a:stretch/>
        </p:blipFill>
        <p:spPr bwMode="auto">
          <a:xfrm>
            <a:off x="251521" y="980730"/>
            <a:ext cx="2376263" cy="15401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819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375" t="13333" r="62845" b="49425"/>
          <a:stretch/>
        </p:blipFill>
        <p:spPr bwMode="auto">
          <a:xfrm>
            <a:off x="251521" y="2780928"/>
            <a:ext cx="6543418" cy="38310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3875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8194"/>
                                        </p:tgtEl>
                                        <p:attrNameLst>
                                          <p:attrName>style.visibility</p:attrName>
                                        </p:attrNameLst>
                                      </p:cBhvr>
                                      <p:to>
                                        <p:strVal val="visible"/>
                                      </p:to>
                                    </p:set>
                                    <p:animEffect transition="in" filter="fade">
                                      <p:cBhvr>
                                        <p:cTn id="11"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en-US" dirty="0"/>
              <a:t>Getter</a:t>
            </a:r>
            <a:r>
              <a:rPr lang="he-IL" dirty="0"/>
              <a:t>-ים</a:t>
            </a:r>
            <a:endParaRPr lang="en-US" dirty="0"/>
          </a:p>
          <a:p>
            <a:r>
              <a:rPr lang="en-US" dirty="0"/>
              <a:t>Setter</a:t>
            </a:r>
            <a:r>
              <a:rPr lang="he-IL" dirty="0"/>
              <a:t>-ים</a:t>
            </a:r>
          </a:p>
        </p:txBody>
      </p:sp>
      <p:sp>
        <p:nvSpPr>
          <p:cNvPr id="4" name="מציין מיקום טקסט 3"/>
          <p:cNvSpPr>
            <a:spLocks noGrp="1"/>
          </p:cNvSpPr>
          <p:nvPr>
            <p:ph type="body" sz="quarter" idx="17"/>
          </p:nvPr>
        </p:nvSpPr>
        <p:spPr>
          <a:xfrm>
            <a:off x="1043608" y="1052736"/>
            <a:ext cx="7993062" cy="5500464"/>
          </a:xfrm>
        </p:spPr>
        <p:txBody>
          <a:bodyPr>
            <a:normAutofit/>
          </a:bodyPr>
          <a:lstStyle/>
          <a:p>
            <a:r>
              <a:rPr lang="he-IL" dirty="0"/>
              <a:t>פתרון 2 - המשך:</a:t>
            </a:r>
          </a:p>
          <a:p>
            <a:pPr lvl="1"/>
            <a:r>
              <a:rPr lang="he-IL" dirty="0"/>
              <a:t>פונקציות גישה ציבוריות</a:t>
            </a:r>
          </a:p>
          <a:p>
            <a:pPr lvl="1"/>
            <a:endParaRPr lang="he-IL" dirty="0"/>
          </a:p>
          <a:p>
            <a:pPr lvl="1"/>
            <a:endParaRPr lang="he-IL" dirty="0"/>
          </a:p>
          <a:p>
            <a:pPr marL="0" indent="0">
              <a:buNone/>
            </a:pPr>
            <a:endParaRPr lang="he-IL" dirty="0"/>
          </a:p>
          <a:p>
            <a:endParaRPr lang="he-IL" dirty="0"/>
          </a:p>
          <a:p>
            <a:endParaRPr lang="he-IL"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8" t="41226" r="74138" b="23371"/>
          <a:stretch/>
        </p:blipFill>
        <p:spPr bwMode="auto">
          <a:xfrm>
            <a:off x="251521" y="980730"/>
            <a:ext cx="2376263" cy="15401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92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248" t="5825" r="74659" b="79781"/>
          <a:stretch/>
        </p:blipFill>
        <p:spPr bwMode="auto">
          <a:xfrm>
            <a:off x="6588224" y="4005064"/>
            <a:ext cx="2304256" cy="1160087"/>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pic>
        <p:nvPicPr>
          <p:cNvPr id="9219"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2932" t="32451" r="64138" b="25556"/>
          <a:stretch/>
        </p:blipFill>
        <p:spPr bwMode="auto">
          <a:xfrm>
            <a:off x="251521" y="2653740"/>
            <a:ext cx="6022427" cy="33675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97944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9219"/>
                                        </p:tgtEl>
                                        <p:attrNameLst>
                                          <p:attrName>style.visibility</p:attrName>
                                        </p:attrNameLst>
                                      </p:cBhvr>
                                      <p:to>
                                        <p:strVal val="visible"/>
                                      </p:to>
                                    </p:set>
                                    <p:animEffect transition="in" filter="fade">
                                      <p:cBhvr>
                                        <p:cTn id="11" dur="500"/>
                                        <p:tgtEl>
                                          <p:spTgt spid="92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218"/>
                                        </p:tgtEl>
                                        <p:attrNameLst>
                                          <p:attrName>style.visibility</p:attrName>
                                        </p:attrNameLst>
                                      </p:cBhvr>
                                      <p:to>
                                        <p:strVal val="visible"/>
                                      </p:to>
                                    </p:set>
                                    <p:animEffect transition="in" filter="fade">
                                      <p:cBhvr>
                                        <p:cTn id="16"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dirty="0"/>
              <a:t>סיכום ביניים</a:t>
            </a:r>
          </a:p>
        </p:txBody>
      </p:sp>
      <p:sp>
        <p:nvSpPr>
          <p:cNvPr id="4" name="מציין מיקום טקסט 3"/>
          <p:cNvSpPr>
            <a:spLocks noGrp="1"/>
          </p:cNvSpPr>
          <p:nvPr>
            <p:ph type="body" sz="quarter" idx="17"/>
          </p:nvPr>
        </p:nvSpPr>
        <p:spPr>
          <a:xfrm>
            <a:off x="899592" y="1052736"/>
            <a:ext cx="8137078" cy="5486055"/>
          </a:xfrm>
        </p:spPr>
        <p:txBody>
          <a:bodyPr>
            <a:normAutofit fontScale="92500" lnSpcReduction="10000"/>
          </a:bodyPr>
          <a:lstStyle/>
          <a:p>
            <a:r>
              <a:rPr lang="he-IL" dirty="0"/>
              <a:t>עקרון ומנגנון </a:t>
            </a:r>
            <a:r>
              <a:rPr lang="he-IL" dirty="0" err="1"/>
              <a:t>הכימוס</a:t>
            </a:r>
            <a:endParaRPr lang="he-IL" dirty="0"/>
          </a:p>
          <a:p>
            <a:pPr lvl="1"/>
            <a:r>
              <a:rPr lang="he-IL" dirty="0"/>
              <a:t>מחלקה תחשוף לעולם החיצון רק מה שהיא רוצה</a:t>
            </a:r>
          </a:p>
          <a:p>
            <a:pPr lvl="1"/>
            <a:r>
              <a:rPr lang="he-IL" dirty="0"/>
              <a:t>מחלקה לעולם לא תחשוף לעולם החיצון את המימוש</a:t>
            </a:r>
          </a:p>
          <a:p>
            <a:pPr lvl="1"/>
            <a:r>
              <a:rPr lang="he-IL" dirty="0"/>
              <a:t>מחלקה תתקשר עם העולם החיצון בעזרת ממשק</a:t>
            </a:r>
          </a:p>
          <a:p>
            <a:r>
              <a:rPr lang="en-US" dirty="0"/>
              <a:t>Access Modifiers</a:t>
            </a:r>
            <a:endParaRPr lang="he-IL" dirty="0"/>
          </a:p>
          <a:p>
            <a:pPr lvl="1"/>
            <a:r>
              <a:rPr lang="en-US" dirty="0"/>
              <a:t>private</a:t>
            </a:r>
            <a:r>
              <a:rPr lang="he-IL" dirty="0"/>
              <a:t> – מגדיר שה-</a:t>
            </a:r>
            <a:r>
              <a:rPr lang="en-US" dirty="0"/>
              <a:t>class members</a:t>
            </a:r>
            <a:r>
              <a:rPr lang="he-IL" dirty="0"/>
              <a:t> נגישים רק למחלקה</a:t>
            </a:r>
          </a:p>
          <a:p>
            <a:pPr lvl="1"/>
            <a:r>
              <a:rPr lang="en-US" dirty="0"/>
              <a:t>public</a:t>
            </a:r>
            <a:r>
              <a:rPr lang="he-IL" dirty="0"/>
              <a:t> – מגדיר שה-</a:t>
            </a:r>
            <a:r>
              <a:rPr lang="en-US" dirty="0"/>
              <a:t>class members</a:t>
            </a:r>
            <a:r>
              <a:rPr lang="he-IL" dirty="0"/>
              <a:t> נגישים לכולם</a:t>
            </a:r>
          </a:p>
          <a:p>
            <a:r>
              <a:rPr lang="en-US" dirty="0"/>
              <a:t>Setters / Getters</a:t>
            </a:r>
            <a:endParaRPr lang="he-IL" dirty="0"/>
          </a:p>
          <a:p>
            <a:pPr lvl="1"/>
            <a:r>
              <a:rPr lang="he-IL" dirty="0"/>
              <a:t>פונקציות גישה אשר מאפשרות לשלוט בגישה אל המאפיינים ובשינוי ערכם</a:t>
            </a:r>
          </a:p>
          <a:p>
            <a:pPr lvl="1"/>
            <a:r>
              <a:rPr lang="he-IL" dirty="0"/>
              <a:t>תמיד (!!!)</a:t>
            </a:r>
            <a:r>
              <a:rPr lang="en-US" dirty="0"/>
              <a:t> </a:t>
            </a:r>
            <a:r>
              <a:rPr lang="he-IL" dirty="0"/>
              <a:t>המאפיינים יוגדרו כ-</a:t>
            </a:r>
            <a:r>
              <a:rPr lang="en-US" dirty="0"/>
              <a:t>private</a:t>
            </a:r>
            <a:r>
              <a:rPr lang="he-IL" dirty="0"/>
              <a:t>. אם נרצה לאפשר גישה אליהם נשתמש ב-</a:t>
            </a:r>
            <a:r>
              <a:rPr lang="en-US" dirty="0"/>
              <a:t>getters/setters</a:t>
            </a:r>
            <a:r>
              <a:rPr lang="he-IL" dirty="0"/>
              <a:t>  (גם אם אין בדיקת תקינות לערכים)</a:t>
            </a:r>
          </a:p>
          <a:p>
            <a:r>
              <a:rPr lang="he-IL" dirty="0"/>
              <a:t>שימוש באופרטור </a:t>
            </a:r>
            <a:r>
              <a:rPr lang="en-US" dirty="0"/>
              <a:t>-&gt;</a:t>
            </a:r>
            <a:r>
              <a:rPr lang="he-IL" dirty="0"/>
              <a:t>  (חץ) כשמוגדר מצביע לאובייקט</a:t>
            </a:r>
          </a:p>
        </p:txBody>
      </p:sp>
    </p:spTree>
    <p:extLst>
      <p:ext uri="{BB962C8B-B14F-4D97-AF65-F5344CB8AC3E}">
        <p14:creationId xmlns:p14="http://schemas.microsoft.com/office/powerpoint/2010/main" val="305623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a:xfrm>
            <a:off x="395536" y="1196752"/>
            <a:ext cx="7776864" cy="3888432"/>
          </a:xfrm>
        </p:spPr>
        <p:txBody>
          <a:bodyPr/>
          <a:lstStyle/>
          <a:p>
            <a:r>
              <a:rPr lang="en-US" dirty="0"/>
              <a:t>namespace</a:t>
            </a:r>
            <a:endParaRPr lang="he-IL" dirty="0"/>
          </a:p>
        </p:txBody>
      </p:sp>
    </p:spTree>
    <p:extLst>
      <p:ext uri="{BB962C8B-B14F-4D97-AF65-F5344CB8AC3E}">
        <p14:creationId xmlns:p14="http://schemas.microsoft.com/office/powerpoint/2010/main" val="41709380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dirty="0"/>
              <a:t>שאלות הבנה</a:t>
            </a:r>
          </a:p>
        </p:txBody>
      </p:sp>
      <p:sp>
        <p:nvSpPr>
          <p:cNvPr id="4" name="מציין מיקום טקסט 3"/>
          <p:cNvSpPr>
            <a:spLocks noGrp="1"/>
          </p:cNvSpPr>
          <p:nvPr>
            <p:ph type="body" sz="quarter" idx="17"/>
          </p:nvPr>
        </p:nvSpPr>
        <p:spPr>
          <a:xfrm>
            <a:off x="899592" y="1052736"/>
            <a:ext cx="8137078" cy="5486055"/>
          </a:xfrm>
        </p:spPr>
        <p:txBody>
          <a:bodyPr>
            <a:normAutofit/>
          </a:bodyPr>
          <a:lstStyle/>
          <a:p>
            <a:r>
              <a:rPr lang="he-IL" dirty="0"/>
              <a:t>האם הגדרת המחלקה </a:t>
            </a:r>
            <a:r>
              <a:rPr lang="en-US" dirty="0"/>
              <a:t>Menu</a:t>
            </a:r>
            <a:r>
              <a:rPr lang="he-IL" dirty="0"/>
              <a:t> תקינה?</a:t>
            </a:r>
          </a:p>
          <a:p>
            <a:endParaRPr lang="he-IL" dirty="0"/>
          </a:p>
          <a:p>
            <a:r>
              <a:rPr lang="he-IL" dirty="0"/>
              <a:t>רמז – תזכורת לשקופית מההתחלה:</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8" t="41226" r="74138" b="23371"/>
          <a:stretch/>
        </p:blipFill>
        <p:spPr bwMode="auto">
          <a:xfrm>
            <a:off x="251521" y="980730"/>
            <a:ext cx="2376263" cy="15401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24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40689" t="24358" r="29052" b="49338"/>
          <a:stretch/>
        </p:blipFill>
        <p:spPr bwMode="auto">
          <a:xfrm>
            <a:off x="4932040" y="2963917"/>
            <a:ext cx="3611032" cy="17657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3" name="מלבן 2"/>
          <p:cNvSpPr/>
          <p:nvPr/>
        </p:nvSpPr>
        <p:spPr>
          <a:xfrm>
            <a:off x="5436096" y="3983102"/>
            <a:ext cx="2921640" cy="294487"/>
          </a:xfrm>
          <a:prstGeom prst="rect">
            <a:avLst/>
          </a:prstGeom>
          <a:solidFill>
            <a:srgbClr val="FFFF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46" name="Picture 6" descr="Image result for GOO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30259" y="4948167"/>
            <a:ext cx="1405837" cy="1411460"/>
          </a:xfrm>
          <a:prstGeom prst="rect">
            <a:avLst/>
          </a:prstGeom>
          <a:noFill/>
          <a:extLst>
            <a:ext uri="{909E8E84-426E-40DD-AFC4-6F175D3DCCD1}">
              <a14:hiddenFill xmlns:a14="http://schemas.microsoft.com/office/drawing/2010/main">
                <a:solidFill>
                  <a:srgbClr val="FFFFFF"/>
                </a:solidFill>
              </a14:hiddenFill>
            </a:ext>
          </a:extLst>
        </p:spPr>
      </p:pic>
      <p:pic>
        <p:nvPicPr>
          <p:cNvPr id="10247"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l="3534" t="24506" r="76897" b="47280"/>
          <a:stretch/>
        </p:blipFill>
        <p:spPr bwMode="auto">
          <a:xfrm>
            <a:off x="327993" y="2841131"/>
            <a:ext cx="3578773" cy="29024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1731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47"/>
                                        </p:tgtEl>
                                        <p:attrNameLst>
                                          <p:attrName>style.visibility</p:attrName>
                                        </p:attrNameLst>
                                      </p:cBhvr>
                                      <p:to>
                                        <p:strVal val="visible"/>
                                      </p:to>
                                    </p:set>
                                    <p:animEffect transition="in" filter="fade">
                                      <p:cBhvr>
                                        <p:cTn id="11" dur="500"/>
                                        <p:tgtEl>
                                          <p:spTgt spid="1024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par>
                                <p:cTn id="16" presetID="10" presetClass="entr" presetSubtype="0" fill="hold" nodeType="withEffect">
                                  <p:stCondLst>
                                    <p:cond delay="300"/>
                                  </p:stCondLst>
                                  <p:childTnLst>
                                    <p:set>
                                      <p:cBhvr>
                                        <p:cTn id="17" dur="1" fill="hold">
                                          <p:stCondLst>
                                            <p:cond delay="0"/>
                                          </p:stCondLst>
                                        </p:cTn>
                                        <p:tgtEl>
                                          <p:spTgt spid="10244"/>
                                        </p:tgtEl>
                                        <p:attrNameLst>
                                          <p:attrName>style.visibility</p:attrName>
                                        </p:attrNameLst>
                                      </p:cBhvr>
                                      <p:to>
                                        <p:strVal val="visible"/>
                                      </p:to>
                                    </p:set>
                                    <p:animEffect transition="in" filter="fade">
                                      <p:cBhvr>
                                        <p:cTn id="18" dur="500"/>
                                        <p:tgtEl>
                                          <p:spTgt spid="10244"/>
                                        </p:tgtEl>
                                      </p:cBhvr>
                                    </p:animEffect>
                                  </p:childTnLst>
                                </p:cTn>
                              </p:par>
                            </p:childTnLst>
                          </p:cTn>
                        </p:par>
                        <p:par>
                          <p:cTn id="19" fill="hold">
                            <p:stCondLst>
                              <p:cond delay="800"/>
                            </p:stCondLst>
                            <p:childTnLst>
                              <p:par>
                                <p:cTn id="20" presetID="42"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0246"/>
                                        </p:tgtEl>
                                        <p:attrNameLst>
                                          <p:attrName>style.visibility</p:attrName>
                                        </p:attrNameLst>
                                      </p:cBhvr>
                                      <p:to>
                                        <p:strVal val="visible"/>
                                      </p:to>
                                    </p:set>
                                    <p:animEffect transition="in" filter="wipe(down)">
                                      <p:cBhvr>
                                        <p:cTn id="29"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dirty="0"/>
              <a:t>שאלות הבנה</a:t>
            </a:r>
          </a:p>
        </p:txBody>
      </p:sp>
      <p:sp>
        <p:nvSpPr>
          <p:cNvPr id="4" name="מציין מיקום טקסט 3"/>
          <p:cNvSpPr>
            <a:spLocks noGrp="1"/>
          </p:cNvSpPr>
          <p:nvPr>
            <p:ph type="body" sz="quarter" idx="17"/>
          </p:nvPr>
        </p:nvSpPr>
        <p:spPr>
          <a:xfrm>
            <a:off x="899592" y="1052736"/>
            <a:ext cx="8137078" cy="5486055"/>
          </a:xfrm>
        </p:spPr>
        <p:txBody>
          <a:bodyPr>
            <a:normAutofit/>
          </a:bodyPr>
          <a:lstStyle/>
          <a:p>
            <a:r>
              <a:rPr lang="he-IL" dirty="0"/>
              <a:t>האם המימוש של </a:t>
            </a:r>
            <a:r>
              <a:rPr lang="en-US" dirty="0" err="1"/>
              <a:t>showLog</a:t>
            </a:r>
            <a:r>
              <a:rPr lang="he-IL" dirty="0"/>
              <a:t> תקין?</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8" t="41226" r="74138" b="23371"/>
          <a:stretch/>
        </p:blipFill>
        <p:spPr bwMode="auto">
          <a:xfrm>
            <a:off x="251521" y="980730"/>
            <a:ext cx="2376263" cy="15401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246" name="Picture 6" descr="Image result for GOO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9872" y="4941168"/>
            <a:ext cx="1512168" cy="15182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3534" t="24506" r="76897" b="47280"/>
          <a:stretch/>
        </p:blipFill>
        <p:spPr bwMode="auto">
          <a:xfrm>
            <a:off x="251520" y="2564904"/>
            <a:ext cx="2376263" cy="18651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3314"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2932" t="52414" r="73706" b="28736"/>
          <a:stretch/>
        </p:blipFill>
        <p:spPr bwMode="auto">
          <a:xfrm>
            <a:off x="3094476" y="2564904"/>
            <a:ext cx="5221940" cy="18651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9326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3314"/>
                                        </p:tgtEl>
                                        <p:attrNameLst>
                                          <p:attrName>style.visibility</p:attrName>
                                        </p:attrNameLst>
                                      </p:cBhvr>
                                      <p:to>
                                        <p:strVal val="visible"/>
                                      </p:to>
                                    </p:set>
                                    <p:animEffect transition="in" filter="fade">
                                      <p:cBhvr>
                                        <p:cTn id="9" dur="500"/>
                                        <p:tgtEl>
                                          <p:spTgt spid="1331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0246"/>
                                        </p:tgtEl>
                                        <p:attrNameLst>
                                          <p:attrName>style.visibility</p:attrName>
                                        </p:attrNameLst>
                                      </p:cBhvr>
                                      <p:to>
                                        <p:strVal val="visible"/>
                                      </p:to>
                                    </p:set>
                                    <p:animEffect transition="in" filter="wipe(down)">
                                      <p:cBhvr>
                                        <p:cTn id="14"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dirty="0"/>
              <a:t>שאלות הבנה</a:t>
            </a:r>
          </a:p>
        </p:txBody>
      </p:sp>
      <p:sp>
        <p:nvSpPr>
          <p:cNvPr id="4" name="מציין מיקום טקסט 3"/>
          <p:cNvSpPr>
            <a:spLocks noGrp="1"/>
          </p:cNvSpPr>
          <p:nvPr>
            <p:ph type="body" sz="quarter" idx="17"/>
          </p:nvPr>
        </p:nvSpPr>
        <p:spPr>
          <a:xfrm>
            <a:off x="899592" y="1052736"/>
            <a:ext cx="8137078" cy="5486055"/>
          </a:xfrm>
        </p:spPr>
        <p:txBody>
          <a:bodyPr>
            <a:normAutofit/>
          </a:bodyPr>
          <a:lstStyle/>
          <a:p>
            <a:r>
              <a:rPr lang="he-IL" dirty="0"/>
              <a:t>נתונות המחלקות הבאות:</a:t>
            </a:r>
          </a:p>
          <a:p>
            <a:r>
              <a:rPr lang="he-IL" dirty="0"/>
              <a:t>מה יהיה המימוש של:</a:t>
            </a:r>
          </a:p>
          <a:p>
            <a:pPr lvl="1"/>
            <a:r>
              <a:rPr lang="he-IL" dirty="0"/>
              <a:t> </a:t>
            </a:r>
            <a:r>
              <a:rPr lang="en-US" dirty="0" err="1"/>
              <a:t>init</a:t>
            </a:r>
            <a:r>
              <a:rPr lang="he-IL" dirty="0"/>
              <a:t> במחלקה </a:t>
            </a:r>
            <a:r>
              <a:rPr lang="en-US" dirty="0"/>
              <a:t>Student</a:t>
            </a:r>
            <a:endParaRPr lang="he-IL" dirty="0"/>
          </a:p>
          <a:p>
            <a:pPr lvl="1"/>
            <a:r>
              <a:rPr lang="en-US" dirty="0"/>
              <a:t>clear</a:t>
            </a:r>
            <a:r>
              <a:rPr lang="he-IL" dirty="0"/>
              <a:t> במחלקה </a:t>
            </a:r>
            <a:r>
              <a:rPr lang="en-US" dirty="0"/>
              <a:t>Student</a:t>
            </a:r>
            <a:endParaRPr lang="he-IL" dirty="0"/>
          </a:p>
          <a:p>
            <a:pPr lvl="1"/>
            <a:r>
              <a:rPr lang="he-IL" dirty="0"/>
              <a:t>מדוע יש צורך ב-</a:t>
            </a:r>
            <a:r>
              <a:rPr lang="en-US" dirty="0"/>
              <a:t>clear</a:t>
            </a:r>
            <a:r>
              <a:rPr lang="he-IL" dirty="0"/>
              <a:t>?</a:t>
            </a:r>
          </a:p>
          <a:p>
            <a:pPr lvl="1"/>
            <a:r>
              <a:rPr lang="he-IL" dirty="0"/>
              <a:t>מתוך המחלקה </a:t>
            </a:r>
            <a:r>
              <a:rPr lang="en-US" dirty="0"/>
              <a:t>Student</a:t>
            </a:r>
            <a:r>
              <a:rPr lang="he-IL" dirty="0"/>
              <a:t> כיצד ניתן</a:t>
            </a:r>
          </a:p>
          <a:p>
            <a:pPr marL="457200" lvl="1" indent="0">
              <a:buNone/>
            </a:pPr>
            <a:r>
              <a:rPr lang="he-IL" dirty="0"/>
              <a:t>לגשת ל-</a:t>
            </a:r>
            <a:r>
              <a:rPr lang="en-US" dirty="0"/>
              <a:t>class members</a:t>
            </a:r>
            <a:r>
              <a:rPr lang="he-IL" dirty="0"/>
              <a:t> של </a:t>
            </a:r>
            <a:r>
              <a:rPr lang="en-US" dirty="0"/>
              <a:t>_history</a:t>
            </a:r>
            <a:r>
              <a:rPr lang="he-IL" dirty="0"/>
              <a:t>?</a:t>
            </a:r>
          </a:p>
          <a:p>
            <a:pPr marL="457200" lvl="1" indent="0">
              <a:buNone/>
            </a:pPr>
            <a:endParaRPr lang="en-US" dirty="0"/>
          </a:p>
          <a:p>
            <a:endParaRPr lang="he-IL" dirty="0"/>
          </a:p>
        </p:txBody>
      </p:sp>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03" t="31418" r="74742" b="20000"/>
          <a:stretch/>
        </p:blipFill>
        <p:spPr bwMode="auto">
          <a:xfrm>
            <a:off x="395537" y="1124744"/>
            <a:ext cx="3240360" cy="49976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2284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4338"/>
                                        </p:tgtEl>
                                        <p:attrNameLst>
                                          <p:attrName>style.visibility</p:attrName>
                                        </p:attrNameLst>
                                      </p:cBhvr>
                                      <p:to>
                                        <p:strVal val="visible"/>
                                      </p:to>
                                    </p:set>
                                    <p:animEffect transition="in" filter="fade">
                                      <p:cBhvr>
                                        <p:cTn id="9" dur="500"/>
                                        <p:tgtEl>
                                          <p:spTgt spid="1433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a:bodyPr>
          <a:lstStyle/>
          <a:p>
            <a:r>
              <a:rPr lang="he-IL" dirty="0"/>
              <a:t>שאלות הבנה</a:t>
            </a:r>
          </a:p>
        </p:txBody>
      </p:sp>
      <p:sp>
        <p:nvSpPr>
          <p:cNvPr id="4" name="מציין מיקום טקסט 3"/>
          <p:cNvSpPr>
            <a:spLocks noGrp="1"/>
          </p:cNvSpPr>
          <p:nvPr>
            <p:ph type="body" sz="quarter" idx="17"/>
          </p:nvPr>
        </p:nvSpPr>
        <p:spPr>
          <a:xfrm>
            <a:off x="899592" y="1052736"/>
            <a:ext cx="8137078" cy="5486055"/>
          </a:xfrm>
        </p:spPr>
        <p:txBody>
          <a:bodyPr>
            <a:normAutofit/>
          </a:bodyPr>
          <a:lstStyle/>
          <a:p>
            <a:r>
              <a:rPr lang="he-IL" dirty="0"/>
              <a:t>מימוש </a:t>
            </a:r>
            <a:r>
              <a:rPr lang="en-US" dirty="0"/>
              <a:t>Student</a:t>
            </a:r>
            <a:endParaRPr lang="he-IL" dirty="0"/>
          </a:p>
        </p:txBody>
      </p:sp>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03" t="31418" r="74742" b="45365"/>
          <a:stretch/>
        </p:blipFill>
        <p:spPr bwMode="auto">
          <a:xfrm>
            <a:off x="452662" y="1124744"/>
            <a:ext cx="1563093" cy="11521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536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534" t="43793" r="54806" b="18506"/>
          <a:stretch/>
        </p:blipFill>
        <p:spPr bwMode="auto">
          <a:xfrm>
            <a:off x="452662" y="2492896"/>
            <a:ext cx="7618636" cy="3878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4418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5363"/>
                                        </p:tgtEl>
                                        <p:attrNameLst>
                                          <p:attrName>style.visibility</p:attrName>
                                        </p:attrNameLst>
                                      </p:cBhvr>
                                      <p:to>
                                        <p:strVal val="visible"/>
                                      </p:to>
                                    </p:set>
                                    <p:animEffect transition="in" filter="fade">
                                      <p:cBhvr>
                                        <p:cTn id="9" dur="5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he-IL" dirty="0"/>
              <a:t>המצביע </a:t>
            </a:r>
            <a:r>
              <a:rPr lang="en-US" dirty="0"/>
              <a:t>this</a:t>
            </a:r>
            <a:endParaRPr lang="he-IL" dirty="0"/>
          </a:p>
        </p:txBody>
      </p:sp>
    </p:spTree>
    <p:extLst>
      <p:ext uri="{BB962C8B-B14F-4D97-AF65-F5344CB8AC3E}">
        <p14:creationId xmlns:p14="http://schemas.microsoft.com/office/powerpoint/2010/main" val="4241083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this</a:t>
            </a:r>
            <a:endParaRPr lang="he-IL" dirty="0"/>
          </a:p>
        </p:txBody>
      </p:sp>
      <p:sp>
        <p:nvSpPr>
          <p:cNvPr id="4" name="מציין מיקום טקסט 3"/>
          <p:cNvSpPr>
            <a:spLocks noGrp="1"/>
          </p:cNvSpPr>
          <p:nvPr>
            <p:ph type="body" sz="quarter" idx="17"/>
          </p:nvPr>
        </p:nvSpPr>
        <p:spPr/>
        <p:txBody>
          <a:bodyPr>
            <a:normAutofit lnSpcReduction="10000"/>
          </a:bodyPr>
          <a:lstStyle/>
          <a:p>
            <a:r>
              <a:rPr lang="he-IL" dirty="0"/>
              <a:t>תזכורת משקופית קודמת:</a:t>
            </a:r>
          </a:p>
          <a:p>
            <a:endParaRPr lang="he-IL" dirty="0"/>
          </a:p>
          <a:p>
            <a:endParaRPr lang="he-IL" dirty="0"/>
          </a:p>
          <a:p>
            <a:endParaRPr lang="he-IL" dirty="0"/>
          </a:p>
          <a:p>
            <a:endParaRPr lang="he-IL" dirty="0"/>
          </a:p>
          <a:p>
            <a:endParaRPr lang="he-IL" dirty="0"/>
          </a:p>
          <a:p>
            <a:endParaRPr lang="he-IL" dirty="0"/>
          </a:p>
          <a:p>
            <a:endParaRPr lang="he-IL" dirty="0"/>
          </a:p>
          <a:p>
            <a:r>
              <a:rPr lang="he-IL" dirty="0"/>
              <a:t>הקומפיילר מוסיף אוטומטית לכל פונקציה במחלקה פרמטר בשם </a:t>
            </a:r>
            <a:r>
              <a:rPr lang="en-US" dirty="0"/>
              <a:t>this</a:t>
            </a:r>
            <a:endParaRPr lang="he-IL" dirty="0"/>
          </a:p>
          <a:p>
            <a:r>
              <a:rPr lang="he-IL" dirty="0"/>
              <a:t>הסוג של </a:t>
            </a:r>
            <a:r>
              <a:rPr lang="en-US" dirty="0"/>
              <a:t>this</a:t>
            </a:r>
            <a:r>
              <a:rPr lang="he-IL" dirty="0"/>
              <a:t> הוא מצביע לאובייקט מסוג המחלקה שבה הפונקציה ממומשת</a:t>
            </a:r>
          </a:p>
          <a:p>
            <a:endParaRPr lang="he-IL" dirty="0"/>
          </a:p>
          <a:p>
            <a:endParaRPr lang="en-US" dirty="0"/>
          </a:p>
        </p:txBody>
      </p:sp>
      <p:pic>
        <p:nvPicPr>
          <p:cNvPr id="163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3483" t="25173" r="29741" b="42337"/>
          <a:stretch/>
        </p:blipFill>
        <p:spPr bwMode="auto">
          <a:xfrm>
            <a:off x="2017986" y="1811090"/>
            <a:ext cx="4896772" cy="26260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6226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6386"/>
                                        </p:tgtEl>
                                        <p:attrNameLst>
                                          <p:attrName>style.visibility</p:attrName>
                                        </p:attrNameLst>
                                      </p:cBhvr>
                                      <p:to>
                                        <p:strVal val="visible"/>
                                      </p:to>
                                    </p:set>
                                    <p:animEffect transition="in" filter="fade">
                                      <p:cBhvr>
                                        <p:cTn id="9" dur="500"/>
                                        <p:tgtEl>
                                          <p:spTgt spid="1638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this</a:t>
            </a:r>
            <a:endParaRPr lang="he-IL" dirty="0"/>
          </a:p>
        </p:txBody>
      </p:sp>
      <p:sp>
        <p:nvSpPr>
          <p:cNvPr id="4" name="מציין מיקום טקסט 3"/>
          <p:cNvSpPr>
            <a:spLocks noGrp="1"/>
          </p:cNvSpPr>
          <p:nvPr>
            <p:ph type="body" sz="quarter" idx="17"/>
          </p:nvPr>
        </p:nvSpPr>
        <p:spPr/>
        <p:txBody>
          <a:bodyPr>
            <a:normAutofit fontScale="92500" lnSpcReduction="10000"/>
          </a:bodyPr>
          <a:lstStyle/>
          <a:p>
            <a:r>
              <a:rPr lang="he-IL" dirty="0"/>
              <a:t>אנחנו כותבים:</a:t>
            </a:r>
          </a:p>
          <a:p>
            <a:endParaRPr lang="he-IL" dirty="0"/>
          </a:p>
          <a:p>
            <a:endParaRPr lang="he-IL" dirty="0"/>
          </a:p>
          <a:p>
            <a:endParaRPr lang="he-IL" dirty="0"/>
          </a:p>
          <a:p>
            <a:endParaRPr lang="he-IL" dirty="0"/>
          </a:p>
          <a:p>
            <a:r>
              <a:rPr lang="he-IL" dirty="0"/>
              <a:t>בפועל הקומפיילר הופך את זה לקוד הבא:</a:t>
            </a:r>
          </a:p>
          <a:p>
            <a:endParaRPr lang="he-IL" dirty="0"/>
          </a:p>
          <a:p>
            <a:pPr marL="0" indent="0">
              <a:buNone/>
            </a:pPr>
            <a:endParaRPr lang="he-IL" dirty="0"/>
          </a:p>
          <a:p>
            <a:pPr marL="0" indent="0">
              <a:buNone/>
            </a:pPr>
            <a:endParaRPr lang="he-IL" dirty="0"/>
          </a:p>
          <a:p>
            <a:pPr marL="0" indent="0">
              <a:buNone/>
            </a:pPr>
            <a:endParaRPr lang="he-IL" dirty="0"/>
          </a:p>
          <a:p>
            <a:r>
              <a:rPr lang="he-IL" dirty="0"/>
              <a:t>כלומר, הפונקציה מצפה לקבל מצביע קבוע לאובייקט מסוג המחלקה </a:t>
            </a:r>
          </a:p>
          <a:p>
            <a:endParaRPr lang="he-IL" dirty="0"/>
          </a:p>
          <a:p>
            <a:endParaRPr lang="he-IL" dirty="0"/>
          </a:p>
          <a:p>
            <a:pPr marL="0" indent="0">
              <a:buNone/>
            </a:pPr>
            <a:endParaRPr lang="he-IL" dirty="0"/>
          </a:p>
          <a:p>
            <a:endParaRPr lang="en-US" dirty="0"/>
          </a:p>
        </p:txBody>
      </p:sp>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826111"/>
            <a:ext cx="4191000" cy="14401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74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1268760"/>
            <a:ext cx="2952328" cy="18406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9293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7414"/>
                                        </p:tgtEl>
                                        <p:attrNameLst>
                                          <p:attrName>style.visibility</p:attrName>
                                        </p:attrNameLst>
                                      </p:cBhvr>
                                      <p:to>
                                        <p:strVal val="visible"/>
                                      </p:to>
                                    </p:set>
                                    <p:animEffect transition="in" filter="fade">
                                      <p:cBhvr>
                                        <p:cTn id="9" dur="500"/>
                                        <p:tgtEl>
                                          <p:spTgt spid="1741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5" end="5"/>
                                            </p:txEl>
                                          </p:spTgt>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17412"/>
                                        </p:tgtEl>
                                        <p:attrNameLst>
                                          <p:attrName>style.visibility</p:attrName>
                                        </p:attrNameLst>
                                      </p:cBhvr>
                                      <p:to>
                                        <p:strVal val="visible"/>
                                      </p:to>
                                    </p:set>
                                    <p:animEffect transition="in" filter="fade">
                                      <p:cBhvr>
                                        <p:cTn id="16" dur="500"/>
                                        <p:tgtEl>
                                          <p:spTgt spid="174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this</a:t>
            </a:r>
            <a:endParaRPr lang="he-IL" dirty="0"/>
          </a:p>
        </p:txBody>
      </p:sp>
      <p:sp>
        <p:nvSpPr>
          <p:cNvPr id="4" name="מציין מיקום טקסט 3"/>
          <p:cNvSpPr>
            <a:spLocks noGrp="1"/>
          </p:cNvSpPr>
          <p:nvPr>
            <p:ph type="body" sz="quarter" idx="17"/>
          </p:nvPr>
        </p:nvSpPr>
        <p:spPr/>
        <p:txBody>
          <a:bodyPr/>
          <a:lstStyle/>
          <a:p>
            <a:r>
              <a:rPr lang="he-IL"/>
              <a:t>מה באמת קורה כשמפעילים פונקציה?</a:t>
            </a:r>
          </a:p>
          <a:p>
            <a:r>
              <a:rPr lang="he-IL"/>
              <a:t>אנחנו כותבים:</a:t>
            </a:r>
          </a:p>
          <a:p>
            <a:endParaRPr lang="he-IL"/>
          </a:p>
          <a:p>
            <a:endParaRPr lang="he-IL"/>
          </a:p>
          <a:p>
            <a:endParaRPr lang="he-IL"/>
          </a:p>
          <a:p>
            <a:endParaRPr lang="he-IL"/>
          </a:p>
          <a:p>
            <a:r>
              <a:rPr lang="he-IL"/>
              <a:t>בפועל הקומפיילר הופך את זה לקוד הבא:</a:t>
            </a:r>
          </a:p>
          <a:p>
            <a:endParaRPr lang="he-IL"/>
          </a:p>
          <a:p>
            <a:endParaRPr lang="he-IL"/>
          </a:p>
          <a:p>
            <a:endParaRPr lang="he-IL"/>
          </a:p>
          <a:p>
            <a:endParaRPr lang="he-IL"/>
          </a:p>
          <a:p>
            <a:endParaRPr lang="he-IL"/>
          </a:p>
          <a:p>
            <a:endParaRPr lang="he-IL"/>
          </a:p>
          <a:p>
            <a:endParaRPr lang="he-IL"/>
          </a:p>
          <a:p>
            <a:endParaRPr lang="en-US" dirty="0"/>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050" y="1844824"/>
            <a:ext cx="2181225" cy="198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50" y="4494291"/>
            <a:ext cx="2114550" cy="19621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664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8435"/>
                                        </p:tgtEl>
                                        <p:attrNameLst>
                                          <p:attrName>style.visibility</p:attrName>
                                        </p:attrNameLst>
                                      </p:cBhvr>
                                      <p:to>
                                        <p:strVal val="visible"/>
                                      </p:to>
                                    </p:set>
                                    <p:animEffect transition="in" filter="fade">
                                      <p:cBhvr>
                                        <p:cTn id="13" dur="500"/>
                                        <p:tgtEl>
                                          <p:spTgt spid="1843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xEl>
                                              <p:pRg st="6" end="6"/>
                                            </p:tx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18436"/>
                                        </p:tgtEl>
                                        <p:attrNameLst>
                                          <p:attrName>style.visibility</p:attrName>
                                        </p:attrNameLst>
                                      </p:cBhvr>
                                      <p:to>
                                        <p:strVal val="visible"/>
                                      </p:to>
                                    </p:set>
                                    <p:animEffect transition="in" filter="fade">
                                      <p:cBhvr>
                                        <p:cTn id="20" dur="5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this</a:t>
            </a:r>
            <a:endParaRPr lang="he-IL" dirty="0"/>
          </a:p>
        </p:txBody>
      </p:sp>
      <p:sp>
        <p:nvSpPr>
          <p:cNvPr id="4" name="מציין מיקום טקסט 3"/>
          <p:cNvSpPr>
            <a:spLocks noGrp="1"/>
          </p:cNvSpPr>
          <p:nvPr>
            <p:ph type="body" sz="quarter" idx="17"/>
          </p:nvPr>
        </p:nvSpPr>
        <p:spPr/>
        <p:txBody>
          <a:bodyPr>
            <a:normAutofit/>
          </a:bodyPr>
          <a:lstStyle/>
          <a:p>
            <a:r>
              <a:rPr lang="he-IL" dirty="0"/>
              <a:t>מסקנה?</a:t>
            </a:r>
          </a:p>
          <a:p>
            <a:pPr lvl="1"/>
            <a:r>
              <a:rPr lang="en-US" dirty="0"/>
              <a:t>this</a:t>
            </a:r>
            <a:r>
              <a:rPr lang="he-IL" dirty="0"/>
              <a:t> הוא משתנה שקיים בתוך כל פונקציה וניתן להשתמש בו</a:t>
            </a:r>
          </a:p>
          <a:p>
            <a:pPr lvl="1"/>
            <a:r>
              <a:rPr lang="en-US" dirty="0"/>
              <a:t>this</a:t>
            </a:r>
            <a:r>
              <a:rPr lang="he-IL" dirty="0"/>
              <a:t> מצביע לאובייקט שעליו הפעילו את הפעולה</a:t>
            </a:r>
          </a:p>
          <a:p>
            <a:r>
              <a:rPr lang="he-IL" dirty="0"/>
              <a:t>דוגמא:</a:t>
            </a:r>
          </a:p>
          <a:p>
            <a:endParaRPr lang="he-IL" dirty="0"/>
          </a:p>
          <a:p>
            <a:endParaRPr lang="he-IL" dirty="0"/>
          </a:p>
          <a:p>
            <a:endParaRPr lang="he-IL" dirty="0"/>
          </a:p>
          <a:p>
            <a:endParaRPr lang="he-IL" dirty="0"/>
          </a:p>
          <a:p>
            <a:pPr marL="0" indent="0">
              <a:buNone/>
            </a:pPr>
            <a:endParaRPr lang="he-IL" dirty="0"/>
          </a:p>
          <a:p>
            <a:endParaRPr lang="he-IL" dirty="0"/>
          </a:p>
          <a:p>
            <a:pPr marL="0" indent="0">
              <a:buNone/>
            </a:pPr>
            <a:endParaRPr lang="he-IL" dirty="0"/>
          </a:p>
          <a:p>
            <a:endParaRPr lang="en-US" dirty="0"/>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140968"/>
            <a:ext cx="6019800" cy="22383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2061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19460"/>
                                        </p:tgtEl>
                                        <p:attrNameLst>
                                          <p:attrName>style.visibility</p:attrName>
                                        </p:attrNameLst>
                                      </p:cBhvr>
                                      <p:to>
                                        <p:strVal val="visible"/>
                                      </p:to>
                                    </p:set>
                                    <p:animEffect transition="in" filter="fade">
                                      <p:cBhvr>
                                        <p:cTn id="21"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this</a:t>
            </a:r>
            <a:endParaRPr lang="he-IL" dirty="0"/>
          </a:p>
        </p:txBody>
      </p:sp>
      <p:sp>
        <p:nvSpPr>
          <p:cNvPr id="4" name="מציין מיקום טקסט 3"/>
          <p:cNvSpPr>
            <a:spLocks noGrp="1"/>
          </p:cNvSpPr>
          <p:nvPr>
            <p:ph type="body" sz="quarter" idx="17"/>
          </p:nvPr>
        </p:nvSpPr>
        <p:spPr/>
        <p:txBody>
          <a:bodyPr>
            <a:normAutofit/>
          </a:bodyPr>
          <a:lstStyle/>
          <a:p>
            <a:r>
              <a:rPr lang="he-IL" dirty="0"/>
              <a:t>אחד המקרים בהם חובה להשתמש ב-</a:t>
            </a:r>
            <a:r>
              <a:rPr lang="en-US" dirty="0"/>
              <a:t>this</a:t>
            </a:r>
            <a:r>
              <a:rPr lang="he-IL" dirty="0"/>
              <a:t>:</a:t>
            </a:r>
          </a:p>
          <a:p>
            <a:pPr lvl="1"/>
            <a:r>
              <a:rPr lang="he-IL" dirty="0"/>
              <a:t>כיצד נממש את </a:t>
            </a:r>
            <a:r>
              <a:rPr lang="en-US" dirty="0" err="1"/>
              <a:t>init</a:t>
            </a:r>
            <a:r>
              <a:rPr lang="he-IL" dirty="0"/>
              <a:t>?</a:t>
            </a:r>
          </a:p>
          <a:p>
            <a:endParaRPr lang="he-IL" dirty="0"/>
          </a:p>
          <a:p>
            <a:endParaRPr lang="he-IL" dirty="0"/>
          </a:p>
          <a:p>
            <a:endParaRPr lang="he-IL" dirty="0"/>
          </a:p>
          <a:p>
            <a:pPr marL="0" indent="0">
              <a:buNone/>
            </a:pPr>
            <a:endParaRPr lang="he-IL" dirty="0"/>
          </a:p>
          <a:p>
            <a:endParaRPr lang="he-IL" dirty="0"/>
          </a:p>
          <a:p>
            <a:pPr marL="0" indent="0">
              <a:buNone/>
            </a:pPr>
            <a:endParaRPr lang="he-IL" dirty="0"/>
          </a:p>
          <a:p>
            <a:endParaRPr lang="en-US" dirty="0"/>
          </a:p>
        </p:txBody>
      </p:sp>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558" y="1628800"/>
            <a:ext cx="2540298" cy="15505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48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096" y="3717032"/>
            <a:ext cx="2362200" cy="866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48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096" y="5157192"/>
            <a:ext cx="2447925" cy="866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9" name="Picture 6" descr="Image result for GOO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72539" y="5013844"/>
            <a:ext cx="1127453" cy="1153467"/>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26849" y="3573954"/>
            <a:ext cx="1160227" cy="1152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0045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0482"/>
                                        </p:tgtEl>
                                        <p:attrNameLst>
                                          <p:attrName>style.visibility</p:attrName>
                                        </p:attrNameLst>
                                      </p:cBhvr>
                                      <p:to>
                                        <p:strVal val="visible"/>
                                      </p:to>
                                    </p:set>
                                    <p:animEffect transition="in" filter="fade">
                                      <p:cBhvr>
                                        <p:cTn id="13" dur="500"/>
                                        <p:tgtEl>
                                          <p:spTgt spid="2048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484"/>
                                        </p:tgtEl>
                                        <p:attrNameLst>
                                          <p:attrName>style.visibility</p:attrName>
                                        </p:attrNameLst>
                                      </p:cBhvr>
                                      <p:to>
                                        <p:strVal val="visible"/>
                                      </p:to>
                                    </p:set>
                                    <p:animEffect transition="in" filter="fade">
                                      <p:cBhvr>
                                        <p:cTn id="18" dur="500"/>
                                        <p:tgtEl>
                                          <p:spTgt spid="20484"/>
                                        </p:tgtEl>
                                      </p:cBhvr>
                                    </p:animEffect>
                                  </p:childTnLst>
                                </p:cTn>
                              </p:par>
                              <p:par>
                                <p:cTn id="19" presetID="10" presetClass="entr" presetSubtype="0" fill="hold" nodeType="withEffect">
                                  <p:stCondLst>
                                    <p:cond delay="0"/>
                                  </p:stCondLst>
                                  <p:childTnLst>
                                    <p:set>
                                      <p:cBhvr>
                                        <p:cTn id="20" dur="1" fill="hold">
                                          <p:stCondLst>
                                            <p:cond delay="0"/>
                                          </p:stCondLst>
                                        </p:cTn>
                                        <p:tgtEl>
                                          <p:spTgt spid="20486"/>
                                        </p:tgtEl>
                                        <p:attrNameLst>
                                          <p:attrName>style.visibility</p:attrName>
                                        </p:attrNameLst>
                                      </p:cBhvr>
                                      <p:to>
                                        <p:strVal val="visible"/>
                                      </p:to>
                                    </p:set>
                                    <p:animEffect transition="in" filter="fade">
                                      <p:cBhvr>
                                        <p:cTn id="21" dur="500"/>
                                        <p:tgtEl>
                                          <p:spTgt spid="2048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485"/>
                                        </p:tgtEl>
                                        <p:attrNameLst>
                                          <p:attrName>style.visibility</p:attrName>
                                        </p:attrNameLst>
                                      </p:cBhvr>
                                      <p:to>
                                        <p:strVal val="visible"/>
                                      </p:to>
                                    </p:set>
                                    <p:animEffect transition="in" filter="fade">
                                      <p:cBhvr>
                                        <p:cTn id="26" dur="500"/>
                                        <p:tgtEl>
                                          <p:spTgt spid="20485"/>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namespace</a:t>
            </a:r>
            <a:endParaRPr lang="he-IL" dirty="0"/>
          </a:p>
        </p:txBody>
      </p:sp>
      <p:sp>
        <p:nvSpPr>
          <p:cNvPr id="4" name="מציין מיקום טקסט 3"/>
          <p:cNvSpPr>
            <a:spLocks noGrp="1"/>
          </p:cNvSpPr>
          <p:nvPr>
            <p:ph type="body" sz="quarter" idx="17"/>
          </p:nvPr>
        </p:nvSpPr>
        <p:spPr/>
        <p:txBody>
          <a:bodyPr/>
          <a:lstStyle/>
          <a:p>
            <a:r>
              <a:rPr lang="he-IL" dirty="0"/>
              <a:t>מה זה </a:t>
            </a:r>
            <a:r>
              <a:rPr lang="en-US" dirty="0"/>
              <a:t>namespace</a:t>
            </a:r>
            <a:r>
              <a:rPr lang="he-IL" dirty="0"/>
              <a:t>?</a:t>
            </a:r>
          </a:p>
          <a:p>
            <a:pPr lvl="1"/>
            <a:r>
              <a:rPr lang="he-IL" dirty="0"/>
              <a:t>מרחב לוגי שמאגד תחתיו מחלקות ומשתנים</a:t>
            </a:r>
          </a:p>
          <a:p>
            <a:pPr lvl="1"/>
            <a:r>
              <a:rPr lang="he-IL" dirty="0"/>
              <a:t>עושה סדר</a:t>
            </a:r>
          </a:p>
          <a:p>
            <a:pPr lvl="1"/>
            <a:r>
              <a:rPr lang="he-IL" dirty="0"/>
              <a:t>עוזר לפתור כפילויות</a:t>
            </a:r>
          </a:p>
          <a:p>
            <a:pPr marL="0" indent="0">
              <a:buNone/>
            </a:pPr>
            <a:endParaRPr lang="he-IL" dirty="0"/>
          </a:p>
        </p:txBody>
      </p:sp>
    </p:spTree>
    <p:extLst>
      <p:ext uri="{BB962C8B-B14F-4D97-AF65-F5344CB8AC3E}">
        <p14:creationId xmlns:p14="http://schemas.microsoft.com/office/powerpoint/2010/main" val="151371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he-IL"/>
              <a:t>נקודות בעייתיות</a:t>
            </a:r>
            <a:endParaRPr lang="he-IL" dirty="0"/>
          </a:p>
        </p:txBody>
      </p:sp>
      <p:sp>
        <p:nvSpPr>
          <p:cNvPr id="4" name="מציין מיקום טקסט 3"/>
          <p:cNvSpPr>
            <a:spLocks noGrp="1"/>
          </p:cNvSpPr>
          <p:nvPr>
            <p:ph type="body" sz="quarter" idx="17"/>
          </p:nvPr>
        </p:nvSpPr>
        <p:spPr/>
        <p:txBody>
          <a:bodyPr>
            <a:normAutofit lnSpcReduction="10000"/>
          </a:bodyPr>
          <a:lstStyle/>
          <a:p>
            <a:r>
              <a:rPr lang="he-IL" dirty="0"/>
              <a:t>אילו נקודות בעייתיות עולות עד כה במה שלמדנו?</a:t>
            </a:r>
          </a:p>
          <a:p>
            <a:pPr lvl="1"/>
            <a:r>
              <a:rPr lang="he-IL" dirty="0"/>
              <a:t>מה קורה אם משתמש לא הפעיל את </a:t>
            </a:r>
            <a:r>
              <a:rPr lang="en-US" dirty="0" err="1"/>
              <a:t>init</a:t>
            </a:r>
            <a:r>
              <a:rPr lang="he-IL" dirty="0"/>
              <a:t> לפני </a:t>
            </a:r>
            <a:r>
              <a:rPr lang="en-US" dirty="0"/>
              <a:t>print</a:t>
            </a:r>
            <a:r>
              <a:rPr lang="he-IL" dirty="0"/>
              <a:t> ?</a:t>
            </a:r>
          </a:p>
          <a:p>
            <a:pPr lvl="1"/>
            <a:endParaRPr lang="he-IL" dirty="0"/>
          </a:p>
          <a:p>
            <a:pPr lvl="1"/>
            <a:endParaRPr lang="he-IL" dirty="0"/>
          </a:p>
          <a:p>
            <a:endParaRPr lang="he-IL" dirty="0"/>
          </a:p>
          <a:p>
            <a:pPr lvl="1"/>
            <a:endParaRPr lang="he-IL" dirty="0"/>
          </a:p>
          <a:p>
            <a:pPr lvl="1"/>
            <a:r>
              <a:rPr lang="he-IL" dirty="0"/>
              <a:t>מה קורה אם משתמש לא הפעיל את פונקציית הניקוי?</a:t>
            </a:r>
          </a:p>
          <a:p>
            <a:pPr lvl="1"/>
            <a:endParaRPr lang="he-IL" dirty="0"/>
          </a:p>
          <a:p>
            <a:pPr lvl="1"/>
            <a:endParaRPr lang="he-IL" dirty="0"/>
          </a:p>
          <a:p>
            <a:pPr lvl="1"/>
            <a:endParaRPr lang="he-IL" dirty="0"/>
          </a:p>
          <a:p>
            <a:pPr lvl="1"/>
            <a:endParaRPr lang="he-IL" dirty="0"/>
          </a:p>
          <a:p>
            <a:pPr lvl="1"/>
            <a:r>
              <a:rPr lang="he-IL" dirty="0"/>
              <a:t>כיצד ניתן לאפשר למשתמש לאתחל שדה </a:t>
            </a:r>
            <a:r>
              <a:rPr lang="he-IL" b="1" u="sng" dirty="0"/>
              <a:t>אך ורק</a:t>
            </a:r>
            <a:r>
              <a:rPr lang="he-IL" dirty="0"/>
              <a:t> בעת יצירת האובייקט ויותר לא לשנות את אותו שדה?</a:t>
            </a:r>
          </a:p>
          <a:p>
            <a:pPr lvl="1"/>
            <a:endParaRPr lang="he-IL" dirty="0"/>
          </a:p>
          <a:p>
            <a:pPr lvl="1"/>
            <a:endParaRPr lang="he-IL" dirty="0"/>
          </a:p>
          <a:p>
            <a:pPr marL="0" indent="0">
              <a:buNone/>
            </a:pPr>
            <a:endParaRPr lang="he-IL" dirty="0"/>
          </a:p>
        </p:txBody>
      </p:sp>
      <p:pic>
        <p:nvPicPr>
          <p:cNvPr id="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13" t="56762" r="67500" b="16513"/>
          <a:stretch/>
        </p:blipFill>
        <p:spPr bwMode="auto">
          <a:xfrm>
            <a:off x="251520" y="1988841"/>
            <a:ext cx="3240360" cy="14401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534" t="43793" r="54806" b="18506"/>
          <a:stretch/>
        </p:blipFill>
        <p:spPr bwMode="auto">
          <a:xfrm>
            <a:off x="203773" y="4005064"/>
            <a:ext cx="4053711" cy="15121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8521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xEl>
                                              <p:pRg st="6" end="6"/>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
                                            <p:txEl>
                                              <p:pRg st="11" end="11"/>
                                            </p:txEl>
                                          </p:spTgt>
                                        </p:tgtEl>
                                        <p:attrNameLst>
                                          <p:attrName>style.visibility</p:attrName>
                                        </p:attrNameLst>
                                      </p:cBhvr>
                                      <p:to>
                                        <p:strVal val="visible"/>
                                      </p:to>
                                    </p:se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70000" lnSpcReduction="20000"/>
          </a:bodyPr>
          <a:lstStyle/>
          <a:p>
            <a:r>
              <a:rPr lang="he-IL" dirty="0"/>
              <a:t>נקודות בעייתיות - פתרון</a:t>
            </a:r>
          </a:p>
        </p:txBody>
      </p:sp>
      <p:sp>
        <p:nvSpPr>
          <p:cNvPr id="4" name="מציין מיקום טקסט 3"/>
          <p:cNvSpPr>
            <a:spLocks noGrp="1"/>
          </p:cNvSpPr>
          <p:nvPr>
            <p:ph type="body" sz="quarter" idx="17"/>
          </p:nvPr>
        </p:nvSpPr>
        <p:spPr/>
        <p:txBody>
          <a:bodyPr>
            <a:normAutofit/>
          </a:bodyPr>
          <a:lstStyle/>
          <a:p>
            <a:r>
              <a:rPr lang="he-IL" dirty="0"/>
              <a:t>בשבוע הבא...</a:t>
            </a:r>
          </a:p>
        </p:txBody>
      </p:sp>
      <p:pic>
        <p:nvPicPr>
          <p:cNvPr id="5122" name="Picture 2" descr="http://thumbs.dreamstime.com/z/next-week-1992249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667" t="9994" r="4609" b="22786"/>
          <a:stretch/>
        </p:blipFill>
        <p:spPr bwMode="auto">
          <a:xfrm>
            <a:off x="1043608" y="2492896"/>
            <a:ext cx="7160794" cy="296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7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nodeType="clickEffect">
                                  <p:stCondLst>
                                    <p:cond delay="0"/>
                                  </p:stCondLst>
                                  <p:childTnLst>
                                    <p:set>
                                      <p:cBhvr>
                                        <p:cTn id="10" dur="1" fill="hold">
                                          <p:stCondLst>
                                            <p:cond delay="0"/>
                                          </p:stCondLst>
                                        </p:cTn>
                                        <p:tgtEl>
                                          <p:spTgt spid="5122"/>
                                        </p:tgtEl>
                                        <p:attrNameLst>
                                          <p:attrName>style.visibility</p:attrName>
                                        </p:attrNameLst>
                                      </p:cBhvr>
                                      <p:to>
                                        <p:strVal val="visible"/>
                                      </p:to>
                                    </p:set>
                                    <p:animEffect transition="in" filter="fade">
                                      <p:cBhvr>
                                        <p:cTn id="11" dur="2000"/>
                                        <p:tgtEl>
                                          <p:spTgt spid="5122"/>
                                        </p:tgtEl>
                                      </p:cBhvr>
                                    </p:animEffect>
                                    <p:anim calcmode="lin" valueType="num">
                                      <p:cBhvr>
                                        <p:cTn id="12" dur="2000" fill="hold"/>
                                        <p:tgtEl>
                                          <p:spTgt spid="5122"/>
                                        </p:tgtEl>
                                        <p:attrNameLst>
                                          <p:attrName>ppt_w</p:attrName>
                                        </p:attrNameLst>
                                      </p:cBhvr>
                                      <p:tavLst>
                                        <p:tav tm="0" fmla="#ppt_w*sin(2.5*pi*$)">
                                          <p:val>
                                            <p:fltVal val="0"/>
                                          </p:val>
                                        </p:tav>
                                        <p:tav tm="100000">
                                          <p:val>
                                            <p:fltVal val="1"/>
                                          </p:val>
                                        </p:tav>
                                      </p:tavLst>
                                    </p:anim>
                                    <p:anim calcmode="lin" valueType="num">
                                      <p:cBhvr>
                                        <p:cTn id="13" dur="2000" fill="hold"/>
                                        <p:tgtEl>
                                          <p:spTgt spid="51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normAutofit fontScale="55000" lnSpcReduction="20000"/>
          </a:bodyPr>
          <a:lstStyle/>
          <a:p>
            <a:r>
              <a:rPr lang="he-IL" dirty="0"/>
              <a:t>מונחה עצמים </a:t>
            </a:r>
            <a:r>
              <a:rPr lang="en-US" dirty="0"/>
              <a:t>VS </a:t>
            </a:r>
            <a:r>
              <a:rPr lang="he-IL" dirty="0"/>
              <a:t> פרוצדוראלי</a:t>
            </a:r>
          </a:p>
        </p:txBody>
      </p:sp>
      <p:sp>
        <p:nvSpPr>
          <p:cNvPr id="4" name="מציין מיקום טקסט 3"/>
          <p:cNvSpPr>
            <a:spLocks noGrp="1"/>
          </p:cNvSpPr>
          <p:nvPr>
            <p:ph type="body" sz="quarter" idx="17"/>
          </p:nvPr>
        </p:nvSpPr>
        <p:spPr/>
        <p:txBody>
          <a:bodyPr/>
          <a:lstStyle/>
          <a:p>
            <a:r>
              <a:rPr lang="he-IL" dirty="0"/>
              <a:t>אז במה אתם בוחרים? </a:t>
            </a:r>
            <a:r>
              <a:rPr lang="en-US" dirty="0"/>
              <a:t>OOP</a:t>
            </a:r>
            <a:r>
              <a:rPr lang="he-IL" dirty="0"/>
              <a:t> או תכנות פרוצדוראלי?</a:t>
            </a:r>
          </a:p>
          <a:p>
            <a:r>
              <a:rPr lang="en-US" dirty="0"/>
              <a:t>🤷 – AKA </a:t>
            </a:r>
            <a:r>
              <a:rPr lang="en-US" altLang="ja-JP" dirty="0"/>
              <a:t>¯\_(</a:t>
            </a:r>
            <a:r>
              <a:rPr lang="ja-JP" altLang="en-US" dirty="0"/>
              <a:t>ツ</a:t>
            </a:r>
            <a:r>
              <a:rPr lang="en-US" altLang="ja-JP" dirty="0"/>
              <a:t>)_/¯</a:t>
            </a:r>
            <a:r>
              <a:rPr lang="he-IL" altLang="ja-JP" dirty="0"/>
              <a:t> או התשובה הנצחית "זה תלוי"</a:t>
            </a:r>
          </a:p>
          <a:p>
            <a:r>
              <a:rPr lang="he-IL" dirty="0"/>
              <a:t>אז בכל זאת מה נחמד ב-</a:t>
            </a:r>
            <a:r>
              <a:rPr lang="en-US" dirty="0"/>
              <a:t>OOP</a:t>
            </a:r>
          </a:p>
          <a:p>
            <a:pPr lvl="1"/>
            <a:r>
              <a:rPr lang="he-IL" dirty="0"/>
              <a:t>תהליך התכנון קל יותר למתחילים(?)</a:t>
            </a:r>
            <a:r>
              <a:rPr lang="en-US" dirty="0"/>
              <a:t>	</a:t>
            </a:r>
            <a:endParaRPr lang="he-IL" dirty="0"/>
          </a:p>
          <a:p>
            <a:pPr lvl="1"/>
            <a:r>
              <a:rPr lang="he-IL" dirty="0"/>
              <a:t>לכל עצם קיימות פעולות משלו</a:t>
            </a:r>
          </a:p>
          <a:p>
            <a:pPr lvl="1"/>
            <a:r>
              <a:rPr lang="he-IL" dirty="0"/>
              <a:t>מודולרי</a:t>
            </a:r>
          </a:p>
          <a:p>
            <a:pPr lvl="1"/>
            <a:r>
              <a:rPr lang="he-IL" dirty="0"/>
              <a:t>ניתן לממש את </a:t>
            </a:r>
            <a:r>
              <a:rPr lang="he-IL" dirty="0" err="1"/>
              <a:t>העקרון</a:t>
            </a:r>
            <a:r>
              <a:rPr lang="he-IL" dirty="0"/>
              <a:t> ה-</a:t>
            </a:r>
            <a:r>
              <a:rPr lang="en-US" dirty="0"/>
              <a:t>encapsulation</a:t>
            </a:r>
            <a:r>
              <a:rPr lang="he-IL" dirty="0"/>
              <a:t> בפשטות</a:t>
            </a:r>
          </a:p>
          <a:p>
            <a:pPr lvl="1"/>
            <a:r>
              <a:rPr lang="he-IL" dirty="0"/>
              <a:t>ניתן להשתמש במנגנון הירושה ופולימורפיזם..</a:t>
            </a:r>
          </a:p>
          <a:p>
            <a:pPr lvl="1"/>
            <a:r>
              <a:rPr lang="he-IL" dirty="0"/>
              <a:t>קיים בשפות רבות (</a:t>
            </a:r>
            <a:r>
              <a:rPr lang="en-US" dirty="0"/>
              <a:t>C#, JAVA</a:t>
            </a:r>
            <a:r>
              <a:rPr lang="he-IL" dirty="0"/>
              <a:t>)</a:t>
            </a:r>
          </a:p>
          <a:p>
            <a:pPr lvl="1"/>
            <a:r>
              <a:rPr lang="he-IL" dirty="0"/>
              <a:t>לכן זה כלי מאד שימושי</a:t>
            </a:r>
          </a:p>
          <a:p>
            <a:pPr lvl="1"/>
            <a:endParaRPr lang="he-IL" dirty="0"/>
          </a:p>
        </p:txBody>
      </p:sp>
    </p:spTree>
    <p:extLst>
      <p:ext uri="{BB962C8B-B14F-4D97-AF65-F5344CB8AC3E}">
        <p14:creationId xmlns:p14="http://schemas.microsoft.com/office/powerpoint/2010/main" val="135792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207B04-84D0-4808-ADD4-048E5CCE14AD}"/>
              </a:ext>
            </a:extLst>
          </p:cNvPr>
          <p:cNvSpPr>
            <a:spLocks noGrp="1"/>
          </p:cNvSpPr>
          <p:nvPr>
            <p:ph type="body" sz="quarter" idx="13"/>
          </p:nvPr>
        </p:nvSpPr>
        <p:spPr/>
        <p:txBody>
          <a:bodyPr/>
          <a:lstStyle/>
          <a:p>
            <a:r>
              <a:rPr lang="he-IL" dirty="0"/>
              <a:t>יחסינו לאן</a:t>
            </a:r>
            <a:endParaRPr lang="en-US" dirty="0"/>
          </a:p>
        </p:txBody>
      </p:sp>
      <p:sp>
        <p:nvSpPr>
          <p:cNvPr id="3" name="Text Placeholder 2">
            <a:extLst>
              <a:ext uri="{FF2B5EF4-FFF2-40B4-BE49-F238E27FC236}">
                <a16:creationId xmlns:a16="http://schemas.microsoft.com/office/drawing/2014/main" id="{E9519CC4-1D70-4AC8-996E-5DDCCB0BC14D}"/>
              </a:ext>
            </a:extLst>
          </p:cNvPr>
          <p:cNvSpPr>
            <a:spLocks noGrp="1"/>
          </p:cNvSpPr>
          <p:nvPr>
            <p:ph type="body" sz="quarter" idx="17"/>
          </p:nvPr>
        </p:nvSpPr>
        <p:spPr/>
        <p:txBody>
          <a:bodyPr>
            <a:normAutofit lnSpcReduction="10000"/>
          </a:bodyPr>
          <a:lstStyle/>
          <a:p>
            <a:r>
              <a:rPr lang="he-IL" dirty="0"/>
              <a:t>אנחנו נבחר להשתמש ב-</a:t>
            </a:r>
            <a:r>
              <a:rPr lang="en-US" dirty="0"/>
              <a:t>OOP</a:t>
            </a:r>
            <a:r>
              <a:rPr lang="he-IL" dirty="0"/>
              <a:t> בלא מעט מקרים בקורס</a:t>
            </a:r>
          </a:p>
          <a:p>
            <a:r>
              <a:rPr lang="he-IL" dirty="0"/>
              <a:t>משום ש:</a:t>
            </a:r>
          </a:p>
          <a:p>
            <a:pPr lvl="1"/>
            <a:r>
              <a:rPr lang="he-IL" dirty="0"/>
              <a:t>זה כלי בסיסי חשוב</a:t>
            </a:r>
          </a:p>
          <a:p>
            <a:pPr lvl="1"/>
            <a:r>
              <a:rPr lang="he-IL" dirty="0"/>
              <a:t>כלים אחרים עלולים להיות מורכבים יותר    			ולכן נעדיף לתרגל משהו פשוט תחילה</a:t>
            </a:r>
          </a:p>
          <a:p>
            <a:r>
              <a:rPr lang="he-IL" dirty="0"/>
              <a:t>חשוב לזכור זה עוד כלי – </a:t>
            </a:r>
            <a:r>
              <a:rPr lang="en-US" dirty="0"/>
              <a:t>OOP</a:t>
            </a:r>
            <a:r>
              <a:rPr lang="he-IL" dirty="0"/>
              <a:t> זה לא קדוש</a:t>
            </a:r>
          </a:p>
          <a:p>
            <a:r>
              <a:rPr lang="he-IL" dirty="0"/>
              <a:t>דברים רבים מפותחים ללא שמץ </a:t>
            </a:r>
            <a:r>
              <a:rPr lang="en-US" dirty="0"/>
              <a:t>OOP</a:t>
            </a:r>
            <a:r>
              <a:rPr lang="he-IL" dirty="0"/>
              <a:t>:</a:t>
            </a:r>
          </a:p>
          <a:p>
            <a:pPr lvl="1"/>
            <a:r>
              <a:rPr lang="he-IL" dirty="0" err="1"/>
              <a:t>הקרנל</a:t>
            </a:r>
            <a:r>
              <a:rPr lang="he-IL" dirty="0"/>
              <a:t> של לינוקס</a:t>
            </a:r>
          </a:p>
          <a:p>
            <a:pPr lvl="1"/>
            <a:r>
              <a:rPr lang="he-IL" dirty="0"/>
              <a:t>דרייברים שונים ל-</a:t>
            </a:r>
            <a:r>
              <a:rPr lang="en-US" dirty="0"/>
              <a:t>windows</a:t>
            </a:r>
            <a:r>
              <a:rPr lang="he-IL" dirty="0"/>
              <a:t> ו-</a:t>
            </a:r>
            <a:r>
              <a:rPr lang="en-US" dirty="0" err="1"/>
              <a:t>linux</a:t>
            </a:r>
            <a:endParaRPr lang="en-US" dirty="0"/>
          </a:p>
          <a:p>
            <a:pPr lvl="1"/>
            <a:r>
              <a:rPr lang="he-IL" dirty="0"/>
              <a:t>וזה עוד בלי להזכיר תכנות פונקציונלי ועוד'</a:t>
            </a:r>
          </a:p>
          <a:p>
            <a:r>
              <a:rPr lang="he-IL" dirty="0"/>
              <a:t>שיטות תכנון/ת לא כותבות/פותרות			 באגים </a:t>
            </a:r>
            <a:r>
              <a:rPr lang="he-IL"/>
              <a:t>מתכנתים גרועים/טובים </a:t>
            </a:r>
            <a:r>
              <a:rPr lang="he-IL" dirty="0"/>
              <a:t>כן.</a:t>
            </a:r>
            <a:endParaRPr lang="en-US" dirty="0"/>
          </a:p>
        </p:txBody>
      </p:sp>
      <p:pic>
        <p:nvPicPr>
          <p:cNvPr id="5" name="Picture 4">
            <a:extLst>
              <a:ext uri="{FF2B5EF4-FFF2-40B4-BE49-F238E27FC236}">
                <a16:creationId xmlns:a16="http://schemas.microsoft.com/office/drawing/2014/main" id="{04B76AA5-1671-4CAB-9B5A-D8B593711F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204776">
            <a:off x="410559" y="4295483"/>
            <a:ext cx="2759989" cy="2103112"/>
          </a:xfrm>
          <a:prstGeom prst="rect">
            <a:avLst/>
          </a:prstGeom>
        </p:spPr>
      </p:pic>
    </p:spTree>
    <p:extLst>
      <p:ext uri="{BB962C8B-B14F-4D97-AF65-F5344CB8AC3E}">
        <p14:creationId xmlns:p14="http://schemas.microsoft.com/office/powerpoint/2010/main" val="237463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he-IL" dirty="0"/>
              <a:t>סיכום שיעור</a:t>
            </a:r>
          </a:p>
        </p:txBody>
      </p:sp>
      <p:sp>
        <p:nvSpPr>
          <p:cNvPr id="4" name="מציין מיקום טקסט 3"/>
          <p:cNvSpPr>
            <a:spLocks noGrp="1"/>
          </p:cNvSpPr>
          <p:nvPr>
            <p:ph type="body" sz="quarter" idx="17"/>
          </p:nvPr>
        </p:nvSpPr>
        <p:spPr/>
        <p:txBody>
          <a:bodyPr>
            <a:normAutofit lnSpcReduction="10000"/>
          </a:bodyPr>
          <a:lstStyle/>
          <a:p>
            <a:r>
              <a:rPr lang="en-US" dirty="0"/>
              <a:t>Object Oriented Programming</a:t>
            </a:r>
            <a:endParaRPr lang="he-IL" dirty="0"/>
          </a:p>
          <a:p>
            <a:pPr lvl="1"/>
            <a:r>
              <a:rPr lang="he-IL" dirty="0"/>
              <a:t>מה זה?</a:t>
            </a:r>
          </a:p>
          <a:p>
            <a:pPr lvl="1"/>
            <a:r>
              <a:rPr lang="he-IL" dirty="0"/>
              <a:t>עקרונות </a:t>
            </a:r>
          </a:p>
          <a:p>
            <a:pPr lvl="1"/>
            <a:r>
              <a:rPr lang="he-IL" dirty="0"/>
              <a:t>למה זה טוב?</a:t>
            </a:r>
          </a:p>
          <a:p>
            <a:r>
              <a:rPr lang="en-US" dirty="0"/>
              <a:t>Classes &amp; Objects</a:t>
            </a:r>
            <a:endParaRPr lang="he-IL" dirty="0"/>
          </a:p>
          <a:p>
            <a:pPr lvl="1"/>
            <a:r>
              <a:rPr lang="he-IL" dirty="0"/>
              <a:t>הגדרה ומימוש</a:t>
            </a:r>
          </a:p>
          <a:p>
            <a:pPr lvl="1"/>
            <a:r>
              <a:rPr lang="he-IL" dirty="0"/>
              <a:t>יצירה שימוש</a:t>
            </a:r>
          </a:p>
          <a:p>
            <a:pPr lvl="1"/>
            <a:r>
              <a:rPr lang="he-IL" dirty="0"/>
              <a:t>פעולות ומאפיינים</a:t>
            </a:r>
          </a:p>
          <a:p>
            <a:pPr lvl="1"/>
            <a:r>
              <a:rPr lang="en-US" dirty="0"/>
              <a:t>State &amp; Behavior</a:t>
            </a:r>
          </a:p>
          <a:p>
            <a:pPr lvl="1"/>
            <a:r>
              <a:rPr lang="en-US" dirty="0"/>
              <a:t>This</a:t>
            </a:r>
          </a:p>
          <a:p>
            <a:r>
              <a:rPr lang="he-IL" dirty="0"/>
              <a:t>עקרון ומנגנון </a:t>
            </a:r>
            <a:r>
              <a:rPr lang="he-IL" dirty="0" err="1"/>
              <a:t>הכימוס</a:t>
            </a:r>
            <a:endParaRPr lang="he-IL" dirty="0"/>
          </a:p>
          <a:p>
            <a:pPr lvl="1"/>
            <a:r>
              <a:rPr lang="en-US" dirty="0"/>
              <a:t>Access modifiers (private, public)</a:t>
            </a:r>
            <a:endParaRPr lang="he-IL" dirty="0"/>
          </a:p>
          <a:p>
            <a:pPr lvl="1"/>
            <a:r>
              <a:rPr lang="he-IL" dirty="0"/>
              <a:t>פעולות גישה – </a:t>
            </a:r>
            <a:r>
              <a:rPr lang="en-US" dirty="0"/>
              <a:t>Getters/Setters</a:t>
            </a:r>
            <a:endParaRPr lang="he-IL" dirty="0"/>
          </a:p>
        </p:txBody>
      </p:sp>
    </p:spTree>
    <p:extLst>
      <p:ext uri="{BB962C8B-B14F-4D97-AF65-F5344CB8AC3E}">
        <p14:creationId xmlns:p14="http://schemas.microsoft.com/office/powerpoint/2010/main" val="92415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namespace</a:t>
            </a:r>
            <a:endParaRPr lang="he-IL" dirty="0"/>
          </a:p>
        </p:txBody>
      </p:sp>
      <p:sp>
        <p:nvSpPr>
          <p:cNvPr id="4" name="מציין מיקום טקסט 3"/>
          <p:cNvSpPr>
            <a:spLocks noGrp="1"/>
          </p:cNvSpPr>
          <p:nvPr>
            <p:ph type="body" sz="quarter" idx="17"/>
          </p:nvPr>
        </p:nvSpPr>
        <p:spPr/>
        <p:txBody>
          <a:bodyPr/>
          <a:lstStyle/>
          <a:p>
            <a:r>
              <a:rPr lang="he-IL" dirty="0"/>
              <a:t>דוגמא:</a:t>
            </a:r>
          </a:p>
          <a:p>
            <a:pPr marL="0" indent="0">
              <a:buNone/>
            </a:pPr>
            <a:endParaRPr lang="he-IL"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7" y="1124744"/>
            <a:ext cx="3388549" cy="2880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7" y="4178382"/>
            <a:ext cx="2276475" cy="11521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5672713"/>
            <a:ext cx="619125" cy="523875"/>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grpSp>
        <p:nvGrpSpPr>
          <p:cNvPr id="3" name="קבוצה 2"/>
          <p:cNvGrpSpPr/>
          <p:nvPr/>
        </p:nvGrpSpPr>
        <p:grpSpPr>
          <a:xfrm>
            <a:off x="4942498" y="3377885"/>
            <a:ext cx="3536791" cy="1952625"/>
            <a:chOff x="4499992" y="3212976"/>
            <a:chExt cx="3536791" cy="1952625"/>
          </a:xfrm>
        </p:grpSpPr>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9992" y="3212976"/>
              <a:ext cx="2847975" cy="1952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8"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5803" y="3572214"/>
              <a:ext cx="620980" cy="617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88376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74"/>
                                        </p:tgtEl>
                                        <p:attrNameLst>
                                          <p:attrName>style.visibility</p:attrName>
                                        </p:attrNameLst>
                                      </p:cBhvr>
                                      <p:to>
                                        <p:strVal val="visible"/>
                                      </p:to>
                                    </p:set>
                                    <p:animEffect transition="in" filter="fade">
                                      <p:cBhvr>
                                        <p:cTn id="16" dur="500"/>
                                        <p:tgtEl>
                                          <p:spTgt spid="307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75"/>
                                        </p:tgtEl>
                                        <p:attrNameLst>
                                          <p:attrName>style.visibility</p:attrName>
                                        </p:attrNameLst>
                                      </p:cBhvr>
                                      <p:to>
                                        <p:strVal val="visible"/>
                                      </p:to>
                                    </p:set>
                                    <p:animEffect transition="in" filter="fade">
                                      <p:cBhvr>
                                        <p:cTn id="21" dur="500"/>
                                        <p:tgtEl>
                                          <p:spTgt spid="307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3"/>
          </p:nvPr>
        </p:nvSpPr>
        <p:spPr/>
        <p:txBody>
          <a:bodyPr/>
          <a:lstStyle/>
          <a:p>
            <a:r>
              <a:rPr lang="en-US" dirty="0"/>
              <a:t>namespace</a:t>
            </a:r>
            <a:endParaRPr lang="he-IL" dirty="0"/>
          </a:p>
        </p:txBody>
      </p:sp>
      <p:sp>
        <p:nvSpPr>
          <p:cNvPr id="4" name="מציין מיקום טקסט 3"/>
          <p:cNvSpPr>
            <a:spLocks noGrp="1"/>
          </p:cNvSpPr>
          <p:nvPr>
            <p:ph type="body" sz="quarter" idx="17"/>
          </p:nvPr>
        </p:nvSpPr>
        <p:spPr/>
        <p:txBody>
          <a:bodyPr/>
          <a:lstStyle/>
          <a:p>
            <a:r>
              <a:rPr lang="he-IL" dirty="0"/>
              <a:t>כיצד ניתן להשמיט את ה-</a:t>
            </a:r>
            <a:r>
              <a:rPr lang="en-US" dirty="0"/>
              <a:t>namespace</a:t>
            </a:r>
            <a:r>
              <a:rPr lang="he-IL" dirty="0"/>
              <a:t> בקריאה </a:t>
            </a:r>
            <a:r>
              <a:rPr lang="he-IL" dirty="0" err="1"/>
              <a:t>לפונק</a:t>
            </a:r>
            <a:r>
              <a:rPr lang="he-IL" dirty="0"/>
              <a:t>'?</a:t>
            </a:r>
          </a:p>
          <a:p>
            <a:pPr lvl="1"/>
            <a:r>
              <a:rPr lang="he-IL" dirty="0"/>
              <a:t>עבור פונקציה מסוימת</a:t>
            </a:r>
          </a:p>
          <a:p>
            <a:pPr lvl="1"/>
            <a:endParaRPr lang="he-IL" dirty="0"/>
          </a:p>
          <a:p>
            <a:pPr lvl="1"/>
            <a:endParaRPr lang="he-IL" dirty="0"/>
          </a:p>
          <a:p>
            <a:pPr lvl="1"/>
            <a:endParaRPr lang="he-IL" dirty="0"/>
          </a:p>
          <a:p>
            <a:pPr lvl="1"/>
            <a:endParaRPr lang="he-IL" dirty="0"/>
          </a:p>
          <a:p>
            <a:pPr lvl="1"/>
            <a:endParaRPr lang="he-IL" dirty="0"/>
          </a:p>
          <a:p>
            <a:pPr lvl="1"/>
            <a:r>
              <a:rPr lang="he-IL" dirty="0"/>
              <a:t>עבור כל הפונקציות תחת ה-</a:t>
            </a:r>
            <a:r>
              <a:rPr lang="en-US" dirty="0"/>
              <a:t>namespace </a:t>
            </a:r>
            <a:r>
              <a:rPr lang="he-IL" dirty="0"/>
              <a:t>: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036" y="1916832"/>
            <a:ext cx="3676650" cy="2038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036" y="4725144"/>
            <a:ext cx="3705225" cy="1800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0763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fade">
                                      <p:cBhvr>
                                        <p:cTn id="15" dur="500"/>
                                        <p:tgtEl>
                                          <p:spTgt spid="409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Effect transition="in" filter="fade">
                                      <p:cBhvr>
                                        <p:cTn id="24"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D7242A-3652-4E3A-9743-07CD523BB608}"/>
              </a:ext>
            </a:extLst>
          </p:cNvPr>
          <p:cNvSpPr>
            <a:spLocks noGrp="1"/>
          </p:cNvSpPr>
          <p:nvPr>
            <p:ph type="body" sz="quarter" idx="13"/>
          </p:nvPr>
        </p:nvSpPr>
        <p:spPr/>
        <p:txBody>
          <a:bodyPr/>
          <a:lstStyle/>
          <a:p>
            <a:r>
              <a:rPr lang="en-US" dirty="0"/>
              <a:t>namespace</a:t>
            </a:r>
          </a:p>
        </p:txBody>
      </p:sp>
      <p:sp>
        <p:nvSpPr>
          <p:cNvPr id="3" name="Text Placeholder 2">
            <a:extLst>
              <a:ext uri="{FF2B5EF4-FFF2-40B4-BE49-F238E27FC236}">
                <a16:creationId xmlns:a16="http://schemas.microsoft.com/office/drawing/2014/main" id="{3CD77D55-F29F-49E6-8ADE-517FCE451360}"/>
              </a:ext>
            </a:extLst>
          </p:cNvPr>
          <p:cNvSpPr>
            <a:spLocks noGrp="1"/>
          </p:cNvSpPr>
          <p:nvPr>
            <p:ph type="body" sz="quarter" idx="17"/>
          </p:nvPr>
        </p:nvSpPr>
        <p:spPr/>
        <p:txBody>
          <a:bodyPr/>
          <a:lstStyle/>
          <a:p>
            <a:r>
              <a:rPr lang="he-IL" dirty="0"/>
              <a:t>בעיקרון </a:t>
            </a:r>
            <a:r>
              <a:rPr lang="en-US" dirty="0"/>
              <a:t>using namespace </a:t>
            </a:r>
            <a:r>
              <a:rPr lang="en-US" dirty="0" err="1"/>
              <a:t>std</a:t>
            </a:r>
            <a:r>
              <a:rPr lang="en-US" dirty="0"/>
              <a:t>;</a:t>
            </a:r>
            <a:r>
              <a:rPr lang="he-IL" dirty="0"/>
              <a:t> זה השטן</a:t>
            </a:r>
          </a:p>
          <a:p>
            <a:r>
              <a:rPr lang="he-IL" dirty="0"/>
              <a:t>זה מכניס באגים </a:t>
            </a:r>
          </a:p>
          <a:p>
            <a:r>
              <a:rPr lang="he-IL" dirty="0"/>
              <a:t>מהשטן</a:t>
            </a:r>
          </a:p>
          <a:p>
            <a:r>
              <a:rPr lang="he-IL" dirty="0"/>
              <a:t>לכן אנחנו לא הולכים להשתמש בזה או עבור כל </a:t>
            </a:r>
            <a:r>
              <a:rPr lang="en-US" dirty="0"/>
              <a:t>namespace</a:t>
            </a:r>
            <a:r>
              <a:rPr lang="he-IL" dirty="0"/>
              <a:t> אחר</a:t>
            </a:r>
            <a:r>
              <a:rPr lang="en-US" dirty="0"/>
              <a:t>.</a:t>
            </a:r>
          </a:p>
        </p:txBody>
      </p:sp>
      <p:pic>
        <p:nvPicPr>
          <p:cNvPr id="5" name="Picture 4">
            <a:extLst>
              <a:ext uri="{FF2B5EF4-FFF2-40B4-BE49-F238E27FC236}">
                <a16:creationId xmlns:a16="http://schemas.microsoft.com/office/drawing/2014/main" id="{710C77EB-AA9F-4549-861D-8D8BCAC3D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798" y="3325978"/>
            <a:ext cx="4328341" cy="3246256"/>
          </a:xfrm>
          <a:prstGeom prst="rect">
            <a:avLst/>
          </a:prstGeom>
        </p:spPr>
      </p:pic>
    </p:spTree>
    <p:extLst>
      <p:ext uri="{BB962C8B-B14F-4D97-AF65-F5344CB8AC3E}">
        <p14:creationId xmlns:p14="http://schemas.microsoft.com/office/powerpoint/2010/main" val="289935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18">
  <a:themeElements>
    <a:clrScheme name="אזרחי">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אזרחי">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themeOverride>
</file>

<file path=ppt/theme/themeOverride2.xml><?xml version="1.0" encoding="utf-8"?>
<a:themeOverride xmlns:a="http://schemas.openxmlformats.org/drawingml/2006/main">
  <a:clrScheme name="אזרחי">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themeOverride>
</file>

<file path=docProps/app.xml><?xml version="1.0" encoding="utf-8"?>
<Properties xmlns="http://schemas.openxmlformats.org/officeDocument/2006/extended-properties" xmlns:vt="http://schemas.openxmlformats.org/officeDocument/2006/docPropsVTypes">
  <Template/>
  <TotalTime>5984</TotalTime>
  <Words>4984</Words>
  <Application>Microsoft Office PowerPoint</Application>
  <PresentationFormat>On-screen Show (4:3)</PresentationFormat>
  <Paragraphs>726</Paragraphs>
  <Slides>64</Slides>
  <Notes>56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64</vt:i4>
      </vt:variant>
    </vt:vector>
  </HeadingPairs>
  <TitlesOfParts>
    <vt:vector size="74" baseType="lpstr">
      <vt:lpstr>ＭＳ Ｐゴシック</vt:lpstr>
      <vt:lpstr>Aharoni</vt:lpstr>
      <vt:lpstr>Arial</vt:lpstr>
      <vt:lpstr>Calibri</vt:lpstr>
      <vt:lpstr>Consolas</vt:lpstr>
      <vt:lpstr>Guttman Adii-Light</vt:lpstr>
      <vt:lpstr>Tahoma</vt:lpstr>
      <vt:lpstr>Times New Roman</vt:lpstr>
      <vt:lpstr>Wingdings</vt:lpstr>
      <vt:lpstr>118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ITAY</dc:creator>
  <cp:lastModifiedBy>Stas Groisman</cp:lastModifiedBy>
  <cp:revision>314</cp:revision>
  <dcterms:created xsi:type="dcterms:W3CDTF">2012-10-10T00:58:11Z</dcterms:created>
  <dcterms:modified xsi:type="dcterms:W3CDTF">2017-10-05T07:42:25Z</dcterms:modified>
</cp:coreProperties>
</file>